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4"/>
  </p:notesMasterIdLst>
  <p:sldIdLst>
    <p:sldId id="256" r:id="rId3"/>
    <p:sldId id="257" r:id="rId4"/>
    <p:sldId id="266" r:id="rId5"/>
    <p:sldId id="259" r:id="rId6"/>
    <p:sldId id="267" r:id="rId7"/>
    <p:sldId id="268" r:id="rId8"/>
    <p:sldId id="263" r:id="rId9"/>
    <p:sldId id="275" r:id="rId10"/>
    <p:sldId id="271" r:id="rId11"/>
    <p:sldId id="273" r:id="rId12"/>
    <p:sldId id="274" r:id="rId13"/>
    <p:sldId id="276" r:id="rId14"/>
    <p:sldId id="277" r:id="rId15"/>
    <p:sldId id="279" r:id="rId16"/>
    <p:sldId id="280" r:id="rId17"/>
    <p:sldId id="282" r:id="rId18"/>
    <p:sldId id="278" r:id="rId19"/>
    <p:sldId id="269" r:id="rId20"/>
    <p:sldId id="270" r:id="rId21"/>
    <p:sldId id="281" r:id="rId22"/>
    <p:sldId id="265" r:id="rId23"/>
  </p:sldIdLst>
  <p:sldSz cx="9144000" cy="5143500" type="screen16x9"/>
  <p:notesSz cx="6858000" cy="9144000"/>
  <p:embeddedFontLst>
    <p:embeddedFont>
      <p:font typeface="Aptos Narrow" panose="020B0004020202020204" pitchFamily="34" charset="0"/>
      <p:regular r:id="rId25"/>
    </p:embeddedFont>
    <p:embeddedFont>
      <p:font typeface="Helvetica Neue" panose="020B0604020202020204" charset="0"/>
      <p:regular r:id="rId26"/>
      <p:bold r:id="rId27"/>
      <p:italic r:id="rId28"/>
      <p:boldItalic r:id="rId29"/>
    </p:embeddedFont>
    <p:embeddedFont>
      <p:font typeface="Helvetica Neue Light"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8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5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461eab0e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7" name="Google Shape;127;g3461eab0e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B8972521-1E7C-D38E-2155-5B4E9871128A}"/>
            </a:ext>
          </a:extLst>
        </p:cNvPr>
        <p:cNvGrpSpPr/>
        <p:nvPr/>
      </p:nvGrpSpPr>
      <p:grpSpPr>
        <a:xfrm>
          <a:off x="0" y="0"/>
          <a:ext cx="0" cy="0"/>
          <a:chOff x="0" y="0"/>
          <a:chExt cx="0" cy="0"/>
        </a:xfrm>
      </p:grpSpPr>
      <p:sp>
        <p:nvSpPr>
          <p:cNvPr id="188" name="Google Shape;188;g3461eab0ebc_1_108:notes">
            <a:extLst>
              <a:ext uri="{FF2B5EF4-FFF2-40B4-BE49-F238E27FC236}">
                <a16:creationId xmlns:a16="http://schemas.microsoft.com/office/drawing/2014/main" id="{8DA19DFC-D83E-EBE4-E7E3-D35880DB1E9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9" name="Google Shape;189;g3461eab0ebc_1_108:notes">
            <a:extLst>
              <a:ext uri="{FF2B5EF4-FFF2-40B4-BE49-F238E27FC236}">
                <a16:creationId xmlns:a16="http://schemas.microsoft.com/office/drawing/2014/main" id="{F9332908-84BF-66D5-1E99-8526FD5A4B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5290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D65AE036-C445-C7BD-55EB-E41F959B19A2}"/>
            </a:ext>
          </a:extLst>
        </p:cNvPr>
        <p:cNvGrpSpPr/>
        <p:nvPr/>
      </p:nvGrpSpPr>
      <p:grpSpPr>
        <a:xfrm>
          <a:off x="0" y="0"/>
          <a:ext cx="0" cy="0"/>
          <a:chOff x="0" y="0"/>
          <a:chExt cx="0" cy="0"/>
        </a:xfrm>
      </p:grpSpPr>
      <p:sp>
        <p:nvSpPr>
          <p:cNvPr id="188" name="Google Shape;188;g3461eab0ebc_1_108:notes">
            <a:extLst>
              <a:ext uri="{FF2B5EF4-FFF2-40B4-BE49-F238E27FC236}">
                <a16:creationId xmlns:a16="http://schemas.microsoft.com/office/drawing/2014/main" id="{C2E477FA-2655-2115-CF7D-A34CDE57171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9" name="Google Shape;189;g3461eab0ebc_1_108:notes">
            <a:extLst>
              <a:ext uri="{FF2B5EF4-FFF2-40B4-BE49-F238E27FC236}">
                <a16:creationId xmlns:a16="http://schemas.microsoft.com/office/drawing/2014/main" id="{EDE689DD-D8F2-B506-74B1-81DC8829E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2969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F153AC12-0BB4-194A-B6F6-72061C22BED2}"/>
            </a:ext>
          </a:extLst>
        </p:cNvPr>
        <p:cNvGrpSpPr/>
        <p:nvPr/>
      </p:nvGrpSpPr>
      <p:grpSpPr>
        <a:xfrm>
          <a:off x="0" y="0"/>
          <a:ext cx="0" cy="0"/>
          <a:chOff x="0" y="0"/>
          <a:chExt cx="0" cy="0"/>
        </a:xfrm>
      </p:grpSpPr>
      <p:sp>
        <p:nvSpPr>
          <p:cNvPr id="195" name="Google Shape;195;g3461eab0ebc_1_119:notes">
            <a:extLst>
              <a:ext uri="{FF2B5EF4-FFF2-40B4-BE49-F238E27FC236}">
                <a16:creationId xmlns:a16="http://schemas.microsoft.com/office/drawing/2014/main" id="{9655A507-D224-B0A0-93E8-1D1A636DC5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96" name="Google Shape;196;g3461eab0ebc_1_119:notes">
            <a:extLst>
              <a:ext uri="{FF2B5EF4-FFF2-40B4-BE49-F238E27FC236}">
                <a16:creationId xmlns:a16="http://schemas.microsoft.com/office/drawing/2014/main" id="{F13C4F7A-7645-797E-D02E-718A75FD6F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2485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465CA7DE-628D-3C2A-73A8-214B05C97AD2}"/>
            </a:ext>
          </a:extLst>
        </p:cNvPr>
        <p:cNvGrpSpPr/>
        <p:nvPr/>
      </p:nvGrpSpPr>
      <p:grpSpPr>
        <a:xfrm>
          <a:off x="0" y="0"/>
          <a:ext cx="0" cy="0"/>
          <a:chOff x="0" y="0"/>
          <a:chExt cx="0" cy="0"/>
        </a:xfrm>
      </p:grpSpPr>
      <p:sp>
        <p:nvSpPr>
          <p:cNvPr id="195" name="Google Shape;195;g3461eab0ebc_1_119:notes">
            <a:extLst>
              <a:ext uri="{FF2B5EF4-FFF2-40B4-BE49-F238E27FC236}">
                <a16:creationId xmlns:a16="http://schemas.microsoft.com/office/drawing/2014/main" id="{80EE4035-823E-F814-A6A8-C400203AA34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96" name="Google Shape;196;g3461eab0ebc_1_119:notes">
            <a:extLst>
              <a:ext uri="{FF2B5EF4-FFF2-40B4-BE49-F238E27FC236}">
                <a16:creationId xmlns:a16="http://schemas.microsoft.com/office/drawing/2014/main" id="{8A81CB60-CEDF-7EF5-7067-0D7809FAA9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8731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9D8DEFD9-1E38-2827-E4B2-A86AF0B4FABE}"/>
            </a:ext>
          </a:extLst>
        </p:cNvPr>
        <p:cNvGrpSpPr/>
        <p:nvPr/>
      </p:nvGrpSpPr>
      <p:grpSpPr>
        <a:xfrm>
          <a:off x="0" y="0"/>
          <a:ext cx="0" cy="0"/>
          <a:chOff x="0" y="0"/>
          <a:chExt cx="0" cy="0"/>
        </a:xfrm>
      </p:grpSpPr>
      <p:sp>
        <p:nvSpPr>
          <p:cNvPr id="195" name="Google Shape;195;g3461eab0ebc_1_119:notes">
            <a:extLst>
              <a:ext uri="{FF2B5EF4-FFF2-40B4-BE49-F238E27FC236}">
                <a16:creationId xmlns:a16="http://schemas.microsoft.com/office/drawing/2014/main" id="{D09BB55B-F3F3-30E8-AEC6-CF99E995F0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96" name="Google Shape;196;g3461eab0ebc_1_119:notes">
            <a:extLst>
              <a:ext uri="{FF2B5EF4-FFF2-40B4-BE49-F238E27FC236}">
                <a16:creationId xmlns:a16="http://schemas.microsoft.com/office/drawing/2014/main" id="{2E4E8A2F-4E5E-E9AB-16FD-E5BF155036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6285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46e4d1c8ab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3" name="Google Shape;203;g346e4d1c8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461eab0ebc_1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1" name="Google Shape;141;g3461eab0ebc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EC05CF40-796D-7FB5-E0AE-CFBB3FFCAD44}"/>
            </a:ext>
          </a:extLst>
        </p:cNvPr>
        <p:cNvGrpSpPr/>
        <p:nvPr/>
      </p:nvGrpSpPr>
      <p:grpSpPr>
        <a:xfrm>
          <a:off x="0" y="0"/>
          <a:ext cx="0" cy="0"/>
          <a:chOff x="0" y="0"/>
          <a:chExt cx="0" cy="0"/>
        </a:xfrm>
      </p:grpSpPr>
      <p:sp>
        <p:nvSpPr>
          <p:cNvPr id="140" name="Google Shape;140;g3461eab0ebc_1_90:notes">
            <a:extLst>
              <a:ext uri="{FF2B5EF4-FFF2-40B4-BE49-F238E27FC236}">
                <a16:creationId xmlns:a16="http://schemas.microsoft.com/office/drawing/2014/main" id="{D476368A-7618-5AF8-AA1B-5F3871627D7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1" name="Google Shape;141;g3461eab0ebc_1_90:notes">
            <a:extLst>
              <a:ext uri="{FF2B5EF4-FFF2-40B4-BE49-F238E27FC236}">
                <a16:creationId xmlns:a16="http://schemas.microsoft.com/office/drawing/2014/main" id="{FECBE351-403B-4408-793D-683F631222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98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461eab0ebc_1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6" name="Google Shape;156;g3461eab0ebc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A0915DA6-C1BB-3DD8-55B1-EBCEE7A0D695}"/>
            </a:ext>
          </a:extLst>
        </p:cNvPr>
        <p:cNvGrpSpPr/>
        <p:nvPr/>
      </p:nvGrpSpPr>
      <p:grpSpPr>
        <a:xfrm>
          <a:off x="0" y="0"/>
          <a:ext cx="0" cy="0"/>
          <a:chOff x="0" y="0"/>
          <a:chExt cx="0" cy="0"/>
        </a:xfrm>
      </p:grpSpPr>
      <p:sp>
        <p:nvSpPr>
          <p:cNvPr id="163" name="Google Shape;163;g3461eab0ebc_1_103:notes">
            <a:extLst>
              <a:ext uri="{FF2B5EF4-FFF2-40B4-BE49-F238E27FC236}">
                <a16:creationId xmlns:a16="http://schemas.microsoft.com/office/drawing/2014/main" id="{8349DC40-B3D3-9D69-63F8-64EA08407A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4" name="Google Shape;164;g3461eab0ebc_1_103:notes">
            <a:extLst>
              <a:ext uri="{FF2B5EF4-FFF2-40B4-BE49-F238E27FC236}">
                <a16:creationId xmlns:a16="http://schemas.microsoft.com/office/drawing/2014/main" id="{D266A8C5-8D52-EB65-9563-ED9CA69107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6686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EDE77861-A8FB-EEAC-5170-E8426B3E02F0}"/>
            </a:ext>
          </a:extLst>
        </p:cNvPr>
        <p:cNvGrpSpPr/>
        <p:nvPr/>
      </p:nvGrpSpPr>
      <p:grpSpPr>
        <a:xfrm>
          <a:off x="0" y="0"/>
          <a:ext cx="0" cy="0"/>
          <a:chOff x="0" y="0"/>
          <a:chExt cx="0" cy="0"/>
        </a:xfrm>
      </p:grpSpPr>
      <p:sp>
        <p:nvSpPr>
          <p:cNvPr id="163" name="Google Shape;163;g3461eab0ebc_1_103:notes">
            <a:extLst>
              <a:ext uri="{FF2B5EF4-FFF2-40B4-BE49-F238E27FC236}">
                <a16:creationId xmlns:a16="http://schemas.microsoft.com/office/drawing/2014/main" id="{AAEC1A54-773E-716D-1A78-04EF117681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4" name="Google Shape;164;g3461eab0ebc_1_103:notes">
            <a:extLst>
              <a:ext uri="{FF2B5EF4-FFF2-40B4-BE49-F238E27FC236}">
                <a16:creationId xmlns:a16="http://schemas.microsoft.com/office/drawing/2014/main" id="{EBAD0F98-059B-B476-27C9-A7E55CFAC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538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461eab0ebc_1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9" name="Google Shape;189;g3461eab0ebc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E3EBD188-A4B0-6D54-80FB-B3719D4D730C}"/>
            </a:ext>
          </a:extLst>
        </p:cNvPr>
        <p:cNvGrpSpPr/>
        <p:nvPr/>
      </p:nvGrpSpPr>
      <p:grpSpPr>
        <a:xfrm>
          <a:off x="0" y="0"/>
          <a:ext cx="0" cy="0"/>
          <a:chOff x="0" y="0"/>
          <a:chExt cx="0" cy="0"/>
        </a:xfrm>
      </p:grpSpPr>
      <p:sp>
        <p:nvSpPr>
          <p:cNvPr id="188" name="Google Shape;188;g3461eab0ebc_1_108:notes">
            <a:extLst>
              <a:ext uri="{FF2B5EF4-FFF2-40B4-BE49-F238E27FC236}">
                <a16:creationId xmlns:a16="http://schemas.microsoft.com/office/drawing/2014/main" id="{971D09C7-3E4E-73A9-E429-0C613CC247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9" name="Google Shape;189;g3461eab0ebc_1_108:notes">
            <a:extLst>
              <a:ext uri="{FF2B5EF4-FFF2-40B4-BE49-F238E27FC236}">
                <a16:creationId xmlns:a16="http://schemas.microsoft.com/office/drawing/2014/main" id="{7CF4D866-6850-A42C-ACB0-2F73022226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7523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BD1EBF40-DFA4-DA7D-E922-2437075D04F4}"/>
            </a:ext>
          </a:extLst>
        </p:cNvPr>
        <p:cNvGrpSpPr/>
        <p:nvPr/>
      </p:nvGrpSpPr>
      <p:grpSpPr>
        <a:xfrm>
          <a:off x="0" y="0"/>
          <a:ext cx="0" cy="0"/>
          <a:chOff x="0" y="0"/>
          <a:chExt cx="0" cy="0"/>
        </a:xfrm>
      </p:grpSpPr>
      <p:sp>
        <p:nvSpPr>
          <p:cNvPr id="188" name="Google Shape;188;g3461eab0ebc_1_108:notes">
            <a:extLst>
              <a:ext uri="{FF2B5EF4-FFF2-40B4-BE49-F238E27FC236}">
                <a16:creationId xmlns:a16="http://schemas.microsoft.com/office/drawing/2014/main" id="{4F7496A3-6CFB-3B31-8B8D-27C16C08974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9" name="Google Shape;189;g3461eab0ebc_1_108:notes">
            <a:extLst>
              <a:ext uri="{FF2B5EF4-FFF2-40B4-BE49-F238E27FC236}">
                <a16:creationId xmlns:a16="http://schemas.microsoft.com/office/drawing/2014/main" id="{A132AD1F-7226-1E4E-FCD7-EA569894CB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7980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lnSpc>
                <a:spcPct val="100000"/>
              </a:lnSpc>
              <a:spcBef>
                <a:spcPts val="0"/>
              </a:spcBef>
              <a:spcAft>
                <a:spcPts val="0"/>
              </a:spcAft>
              <a:buClr>
                <a:schemeClr val="dk1"/>
              </a:buClr>
              <a:buSzPts val="2000"/>
              <a:buFont typeface="Calibri"/>
              <a:buNone/>
              <a:defRPr sz="2000" b="1"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rgbClr val="888888"/>
              </a:buClr>
              <a:buSzPts val="1000"/>
              <a:buNone/>
              <a:defRPr sz="1000">
                <a:solidFill>
                  <a:srgbClr val="888888"/>
                </a:solidFill>
              </a:defRPr>
            </a:lvl1pPr>
            <a:lvl2pPr marL="914400" lvl="1" indent="-228600" algn="l">
              <a:lnSpc>
                <a:spcPct val="100000"/>
              </a:lnSpc>
              <a:spcBef>
                <a:spcPts val="200"/>
              </a:spcBef>
              <a:spcAft>
                <a:spcPts val="0"/>
              </a:spcAft>
              <a:buClr>
                <a:srgbClr val="888888"/>
              </a:buClr>
              <a:buSzPts val="900"/>
              <a:buNone/>
              <a:defRPr sz="900">
                <a:solidFill>
                  <a:srgbClr val="888888"/>
                </a:solidFill>
              </a:defRPr>
            </a:lvl2pPr>
            <a:lvl3pPr marL="1371600" lvl="2" indent="-228600" algn="l">
              <a:lnSpc>
                <a:spcPct val="100000"/>
              </a:lnSpc>
              <a:spcBef>
                <a:spcPts val="200"/>
              </a:spcBef>
              <a:spcAft>
                <a:spcPts val="0"/>
              </a:spcAft>
              <a:buClr>
                <a:srgbClr val="888888"/>
              </a:buClr>
              <a:buSzPts val="800"/>
              <a:buNone/>
              <a:defRPr sz="800">
                <a:solidFill>
                  <a:srgbClr val="888888"/>
                </a:solidFill>
              </a:defRPr>
            </a:lvl3pPr>
            <a:lvl4pPr marL="1828800" lvl="3" indent="-228600" algn="l">
              <a:lnSpc>
                <a:spcPct val="100000"/>
              </a:lnSpc>
              <a:spcBef>
                <a:spcPts val="100"/>
              </a:spcBef>
              <a:spcAft>
                <a:spcPts val="0"/>
              </a:spcAft>
              <a:buClr>
                <a:srgbClr val="888888"/>
              </a:buClr>
              <a:buSzPts val="700"/>
              <a:buNone/>
              <a:defRPr sz="700">
                <a:solidFill>
                  <a:srgbClr val="888888"/>
                </a:solidFill>
              </a:defRPr>
            </a:lvl4pPr>
            <a:lvl5pPr marL="2286000" lvl="4" indent="-228600" algn="l">
              <a:lnSpc>
                <a:spcPct val="100000"/>
              </a:lnSpc>
              <a:spcBef>
                <a:spcPts val="100"/>
              </a:spcBef>
              <a:spcAft>
                <a:spcPts val="0"/>
              </a:spcAft>
              <a:buClr>
                <a:srgbClr val="888888"/>
              </a:buClr>
              <a:buSzPts val="700"/>
              <a:buNone/>
              <a:defRPr sz="700">
                <a:solidFill>
                  <a:srgbClr val="888888"/>
                </a:solidFill>
              </a:defRPr>
            </a:lvl5pPr>
            <a:lvl6pPr marL="2743200" lvl="5" indent="-228600" algn="l">
              <a:lnSpc>
                <a:spcPct val="100000"/>
              </a:lnSpc>
              <a:spcBef>
                <a:spcPts val="100"/>
              </a:spcBef>
              <a:spcAft>
                <a:spcPts val="0"/>
              </a:spcAft>
              <a:buClr>
                <a:srgbClr val="888888"/>
              </a:buClr>
              <a:buSzPts val="700"/>
              <a:buNone/>
              <a:defRPr sz="700">
                <a:solidFill>
                  <a:srgbClr val="888888"/>
                </a:solidFill>
              </a:defRPr>
            </a:lvl6pPr>
            <a:lvl7pPr marL="3200400" lvl="6" indent="-228600" algn="l">
              <a:lnSpc>
                <a:spcPct val="100000"/>
              </a:lnSpc>
              <a:spcBef>
                <a:spcPts val="100"/>
              </a:spcBef>
              <a:spcAft>
                <a:spcPts val="0"/>
              </a:spcAft>
              <a:buClr>
                <a:srgbClr val="888888"/>
              </a:buClr>
              <a:buSzPts val="700"/>
              <a:buNone/>
              <a:defRPr sz="700">
                <a:solidFill>
                  <a:srgbClr val="888888"/>
                </a:solidFill>
              </a:defRPr>
            </a:lvl7pPr>
            <a:lvl8pPr marL="3657600" lvl="7" indent="-228600" algn="l">
              <a:lnSpc>
                <a:spcPct val="100000"/>
              </a:lnSpc>
              <a:spcBef>
                <a:spcPts val="100"/>
              </a:spcBef>
              <a:spcAft>
                <a:spcPts val="0"/>
              </a:spcAft>
              <a:buClr>
                <a:srgbClr val="888888"/>
              </a:buClr>
              <a:buSzPts val="700"/>
              <a:buNone/>
              <a:defRPr sz="700">
                <a:solidFill>
                  <a:srgbClr val="888888"/>
                </a:solidFill>
              </a:defRPr>
            </a:lvl8pPr>
            <a:lvl9pPr marL="4114800" lvl="8" indent="-228600" algn="l">
              <a:lnSpc>
                <a:spcPct val="100000"/>
              </a:lnSpc>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lnSpc>
                <a:spcPct val="100000"/>
              </a:lnSpc>
              <a:spcBef>
                <a:spcPts val="300"/>
              </a:spcBef>
              <a:spcAft>
                <a:spcPts val="0"/>
              </a:spcAft>
              <a:buClr>
                <a:schemeClr val="dk1"/>
              </a:buClr>
              <a:buSzPts val="1600"/>
              <a:buChar char="•"/>
              <a:defRPr sz="1600"/>
            </a:lvl1pPr>
            <a:lvl2pPr marL="914400" lvl="1" indent="-317500" algn="l">
              <a:lnSpc>
                <a:spcPct val="100000"/>
              </a:lnSpc>
              <a:spcBef>
                <a:spcPts val="300"/>
              </a:spcBef>
              <a:spcAft>
                <a:spcPts val="0"/>
              </a:spcAft>
              <a:buClr>
                <a:schemeClr val="dk1"/>
              </a:buClr>
              <a:buSzPts val="1400"/>
              <a:buChar char="–"/>
              <a:defRPr sz="1400"/>
            </a:lvl2pPr>
            <a:lvl3pPr marL="1371600" lvl="2" indent="-304800" algn="l">
              <a:lnSpc>
                <a:spcPct val="100000"/>
              </a:lnSpc>
              <a:spcBef>
                <a:spcPts val="200"/>
              </a:spcBef>
              <a:spcAft>
                <a:spcPts val="0"/>
              </a:spcAft>
              <a:buClr>
                <a:schemeClr val="dk1"/>
              </a:buClr>
              <a:buSzPts val="1200"/>
              <a:buChar char="•"/>
              <a:defRPr sz="1200"/>
            </a:lvl3pPr>
            <a:lvl4pPr marL="1828800" lvl="3" indent="-292100" algn="l">
              <a:lnSpc>
                <a:spcPct val="100000"/>
              </a:lnSpc>
              <a:spcBef>
                <a:spcPts val="200"/>
              </a:spcBef>
              <a:spcAft>
                <a:spcPts val="0"/>
              </a:spcAft>
              <a:buClr>
                <a:schemeClr val="dk1"/>
              </a:buClr>
              <a:buSzPts val="1000"/>
              <a:buChar char="–"/>
              <a:defRPr sz="1000"/>
            </a:lvl4pPr>
            <a:lvl5pPr marL="2286000" lvl="4" indent="-292100" algn="l">
              <a:lnSpc>
                <a:spcPct val="100000"/>
              </a:lnSpc>
              <a:spcBef>
                <a:spcPts val="200"/>
              </a:spcBef>
              <a:spcAft>
                <a:spcPts val="0"/>
              </a:spcAft>
              <a:buClr>
                <a:schemeClr val="dk1"/>
              </a:buClr>
              <a:buSzPts val="1000"/>
              <a:buChar char="»"/>
              <a:defRPr sz="1000"/>
            </a:lvl5pPr>
            <a:lvl6pPr marL="2743200" lvl="5" indent="-292100" algn="l">
              <a:lnSpc>
                <a:spcPct val="100000"/>
              </a:lnSpc>
              <a:spcBef>
                <a:spcPts val="200"/>
              </a:spcBef>
              <a:spcAft>
                <a:spcPts val="0"/>
              </a:spcAft>
              <a:buClr>
                <a:schemeClr val="dk1"/>
              </a:buClr>
              <a:buSzPts val="1000"/>
              <a:buChar char="•"/>
              <a:defRPr sz="1000"/>
            </a:lvl6pPr>
            <a:lvl7pPr marL="3200400" lvl="6" indent="-292100" algn="l">
              <a:lnSpc>
                <a:spcPct val="100000"/>
              </a:lnSpc>
              <a:spcBef>
                <a:spcPts val="200"/>
              </a:spcBef>
              <a:spcAft>
                <a:spcPts val="0"/>
              </a:spcAft>
              <a:buClr>
                <a:schemeClr val="dk1"/>
              </a:buClr>
              <a:buSzPts val="1000"/>
              <a:buChar char="•"/>
              <a:defRPr sz="1000"/>
            </a:lvl7pPr>
            <a:lvl8pPr marL="3657600" lvl="7" indent="-292100" algn="l">
              <a:lnSpc>
                <a:spcPct val="100000"/>
              </a:lnSpc>
              <a:spcBef>
                <a:spcPts val="200"/>
              </a:spcBef>
              <a:spcAft>
                <a:spcPts val="0"/>
              </a:spcAft>
              <a:buClr>
                <a:schemeClr val="dk1"/>
              </a:buClr>
              <a:buSzPts val="1000"/>
              <a:buChar char="•"/>
              <a:defRPr sz="1000"/>
            </a:lvl8pPr>
            <a:lvl9pPr marL="4114800" lvl="8" indent="-292100" algn="l">
              <a:lnSpc>
                <a:spcPct val="10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dirty="0"/>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lnSpc>
                <a:spcPct val="100000"/>
              </a:lnSpc>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dirty="0"/>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dirty="0"/>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Shape 128"/>
        <p:cNvGrpSpPr/>
        <p:nvPr/>
      </p:nvGrpSpPr>
      <p:grpSpPr>
        <a:xfrm>
          <a:off x="0" y="0"/>
          <a:ext cx="0" cy="0"/>
          <a:chOff x="0" y="0"/>
          <a:chExt cx="0" cy="0"/>
        </a:xfrm>
      </p:grpSpPr>
      <p:sp>
        <p:nvSpPr>
          <p:cNvPr id="129" name="Google Shape;129;p25"/>
          <p:cNvSpPr/>
          <p:nvPr/>
        </p:nvSpPr>
        <p:spPr>
          <a:xfrm>
            <a:off x="8288213" y="326776"/>
            <a:ext cx="248787" cy="368821"/>
          </a:xfrm>
          <a:custGeom>
            <a:avLst/>
            <a:gdLst/>
            <a:ahLst/>
            <a:cxnLst/>
            <a:rect l="l" t="t" r="r" b="b"/>
            <a:pathLst>
              <a:path w="497573" h="737642" extrusionOk="0">
                <a:moveTo>
                  <a:pt x="0" y="0"/>
                </a:moveTo>
                <a:lnTo>
                  <a:pt x="497573" y="0"/>
                </a:lnTo>
                <a:lnTo>
                  <a:pt x="497573" y="737642"/>
                </a:lnTo>
                <a:lnTo>
                  <a:pt x="0" y="73764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0" name="Google Shape;130;p25"/>
          <p:cNvSpPr/>
          <p:nvPr/>
        </p:nvSpPr>
        <p:spPr>
          <a:xfrm>
            <a:off x="4572000" y="0"/>
            <a:ext cx="4555408" cy="5215466"/>
          </a:xfrm>
          <a:custGeom>
            <a:avLst/>
            <a:gdLst/>
            <a:ahLst/>
            <a:cxnLst/>
            <a:rect l="l" t="t" r="r" b="b"/>
            <a:pathLst>
              <a:path w="2400742" h="2709333" extrusionOk="0">
                <a:moveTo>
                  <a:pt x="0" y="0"/>
                </a:moveTo>
                <a:lnTo>
                  <a:pt x="2400742" y="0"/>
                </a:lnTo>
                <a:lnTo>
                  <a:pt x="2400742" y="2709333"/>
                </a:lnTo>
                <a:lnTo>
                  <a:pt x="0" y="2709333"/>
                </a:lnTo>
                <a:close/>
              </a:path>
            </a:pathLst>
          </a:custGeom>
          <a:solidFill>
            <a:srgbClr val="1A18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1" name="Google Shape;131;p25"/>
          <p:cNvSpPr txBox="1"/>
          <p:nvPr/>
        </p:nvSpPr>
        <p:spPr>
          <a:xfrm>
            <a:off x="5156700" y="1809900"/>
            <a:ext cx="3738300" cy="1523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500"/>
              <a:buFont typeface="Arial"/>
              <a:buNone/>
            </a:pPr>
            <a:r>
              <a:rPr lang="en" sz="1500" b="1" i="0" u="none" strike="noStrike" cap="none" dirty="0">
                <a:solidFill>
                  <a:srgbClr val="FFFDF2"/>
                </a:solidFill>
                <a:latin typeface="Helvetica Neue"/>
                <a:ea typeface="Helvetica Neue"/>
                <a:cs typeface="Helvetica Neue"/>
                <a:sym typeface="Helvetica Neue"/>
              </a:rPr>
              <a:t>Virtual Reality Project Proposal</a:t>
            </a:r>
            <a:r>
              <a:rPr lang="en" sz="1500" b="0" i="0" u="none" strike="noStrike" cap="none" dirty="0">
                <a:solidFill>
                  <a:srgbClr val="FFFDF2"/>
                </a:solidFill>
                <a:latin typeface="Helvetica Neue"/>
                <a:ea typeface="Helvetica Neue"/>
                <a:cs typeface="Helvetica Neue"/>
                <a:sym typeface="Helvetica Neue"/>
              </a:rPr>
              <a:t>:</a:t>
            </a:r>
            <a:endParaRPr sz="1500" b="0" i="0" u="none" strike="noStrike" cap="none" dirty="0">
              <a:solidFill>
                <a:srgbClr val="FFFDF2"/>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000000"/>
              </a:buClr>
              <a:buSzPts val="1500"/>
              <a:buFont typeface="Arial"/>
              <a:buNone/>
            </a:pPr>
            <a:r>
              <a:rPr lang="en" sz="1500" b="0" i="0" u="none" strike="noStrike" cap="none" dirty="0">
                <a:solidFill>
                  <a:srgbClr val="FFFDF2"/>
                </a:solidFill>
                <a:latin typeface="Helvetica Neue"/>
                <a:ea typeface="Helvetica Neue"/>
                <a:cs typeface="Helvetica Neue"/>
                <a:sym typeface="Helvetica Neue"/>
              </a:rPr>
              <a:t>Review of TVMC: Time-Varying Mesh Compression Using Volume Tracked Reference by </a:t>
            </a:r>
            <a:r>
              <a:rPr lang="en" sz="1500" b="0" i="0" u="none" strike="noStrike" cap="none" dirty="0">
                <a:solidFill>
                  <a:schemeClr val="lt1"/>
                </a:solidFill>
                <a:latin typeface="Helvetica Neue"/>
                <a:ea typeface="Helvetica Neue"/>
                <a:cs typeface="Helvetica Neue"/>
                <a:sym typeface="Helvetica Neue"/>
              </a:rPr>
              <a:t>Guodong Chen, Filip Hácha, Libor Váša, Mallesham Dasari</a:t>
            </a:r>
            <a:endParaRPr sz="1500" b="0" i="0" u="none" strike="noStrike" cap="none" dirty="0">
              <a:solidFill>
                <a:schemeClr val="lt1"/>
              </a:solidFill>
              <a:latin typeface="Helvetica Neue"/>
              <a:ea typeface="Helvetica Neue"/>
              <a:cs typeface="Helvetica Neue"/>
              <a:sym typeface="Helvetica Neue"/>
            </a:endParaRPr>
          </a:p>
        </p:txBody>
      </p:sp>
      <p:pic>
        <p:nvPicPr>
          <p:cNvPr id="132" name="Google Shape;132;p25" title="GY-zy1IagAAdAcW.jpeg"/>
          <p:cNvPicPr preferRelativeResize="0"/>
          <p:nvPr/>
        </p:nvPicPr>
        <p:blipFill rotWithShape="1">
          <a:blip r:embed="rId4">
            <a:alphaModFix/>
          </a:blip>
          <a:srcRect l="21408" r="21407"/>
          <a:stretch/>
        </p:blipFill>
        <p:spPr>
          <a:xfrm>
            <a:off x="0" y="0"/>
            <a:ext cx="4586347" cy="4293574"/>
          </a:xfrm>
          <a:prstGeom prst="rect">
            <a:avLst/>
          </a:prstGeom>
          <a:noFill/>
          <a:ln>
            <a:noFill/>
          </a:ln>
        </p:spPr>
      </p:pic>
      <p:sp>
        <p:nvSpPr>
          <p:cNvPr id="133" name="Google Shape;133;p25"/>
          <p:cNvSpPr/>
          <p:nvPr/>
        </p:nvSpPr>
        <p:spPr>
          <a:xfrm>
            <a:off x="8097713" y="326789"/>
            <a:ext cx="248787" cy="368821"/>
          </a:xfrm>
          <a:custGeom>
            <a:avLst/>
            <a:gdLst/>
            <a:ahLst/>
            <a:cxnLst/>
            <a:rect l="l" t="t" r="r" b="b"/>
            <a:pathLst>
              <a:path w="497573" h="737642" extrusionOk="0">
                <a:moveTo>
                  <a:pt x="0" y="0"/>
                </a:moveTo>
                <a:lnTo>
                  <a:pt x="497573" y="0"/>
                </a:lnTo>
                <a:lnTo>
                  <a:pt x="497573" y="737642"/>
                </a:lnTo>
                <a:lnTo>
                  <a:pt x="0" y="73764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cxnSp>
        <p:nvCxnSpPr>
          <p:cNvPr id="134" name="Google Shape;134;p25"/>
          <p:cNvCxnSpPr/>
          <p:nvPr/>
        </p:nvCxnSpPr>
        <p:spPr>
          <a:xfrm>
            <a:off x="5967873" y="511199"/>
            <a:ext cx="1955700" cy="0"/>
          </a:xfrm>
          <a:prstGeom prst="straightConnector1">
            <a:avLst/>
          </a:prstGeom>
          <a:noFill/>
          <a:ln w="19050" cap="flat" cmpd="sng">
            <a:solidFill>
              <a:srgbClr val="FFFDF2"/>
            </a:solidFill>
            <a:prstDash val="solid"/>
            <a:round/>
            <a:headEnd type="none" w="sm" len="sm"/>
            <a:tailEnd type="none" w="sm" len="sm"/>
          </a:ln>
        </p:spPr>
      </p:cxnSp>
      <p:sp>
        <p:nvSpPr>
          <p:cNvPr id="135" name="Google Shape;135;p25"/>
          <p:cNvSpPr txBox="1"/>
          <p:nvPr/>
        </p:nvSpPr>
        <p:spPr>
          <a:xfrm>
            <a:off x="4885478" y="426588"/>
            <a:ext cx="1082400" cy="23698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 sz="1100" dirty="0">
                <a:solidFill>
                  <a:srgbClr val="FFFDF2"/>
                </a:solidFill>
                <a:latin typeface="Helvetica Neue"/>
                <a:ea typeface="Helvetica Neue"/>
                <a:cs typeface="Helvetica Neue"/>
                <a:sym typeface="Helvetica Neue"/>
              </a:rPr>
              <a:t>29</a:t>
            </a:r>
            <a:r>
              <a:rPr lang="en" sz="1100" baseline="30000" dirty="0">
                <a:solidFill>
                  <a:srgbClr val="FFFDF2"/>
                </a:solidFill>
                <a:latin typeface="Helvetica Neue"/>
                <a:ea typeface="Helvetica Neue"/>
                <a:cs typeface="Helvetica Neue"/>
                <a:sym typeface="Helvetica Neue"/>
              </a:rPr>
              <a:t>th</a:t>
            </a:r>
            <a:r>
              <a:rPr lang="en" sz="1100" dirty="0">
                <a:solidFill>
                  <a:srgbClr val="FFFDF2"/>
                </a:solidFill>
                <a:latin typeface="Helvetica Neue"/>
                <a:ea typeface="Helvetica Neue"/>
                <a:cs typeface="Helvetica Neue"/>
                <a:sym typeface="Helvetica Neue"/>
              </a:rPr>
              <a:t> May</a:t>
            </a:r>
            <a:r>
              <a:rPr lang="en" sz="1100" b="0" i="0" u="none" strike="noStrike" cap="none" dirty="0">
                <a:solidFill>
                  <a:srgbClr val="FFFDF2"/>
                </a:solidFill>
                <a:latin typeface="Helvetica Neue"/>
                <a:ea typeface="Helvetica Neue"/>
                <a:cs typeface="Helvetica Neue"/>
                <a:sym typeface="Helvetica Neue"/>
              </a:rPr>
              <a:t> </a:t>
            </a:r>
            <a:r>
              <a:rPr lang="en" sz="1100" dirty="0">
                <a:solidFill>
                  <a:srgbClr val="FFFDF2"/>
                </a:solidFill>
                <a:latin typeface="Helvetica Neue"/>
                <a:ea typeface="Helvetica Neue"/>
                <a:cs typeface="Helvetica Neue"/>
                <a:sym typeface="Helvetica Neue"/>
              </a:rPr>
              <a:t>2</a:t>
            </a:r>
            <a:r>
              <a:rPr lang="en" sz="1100" b="0" i="0" u="none" strike="noStrike" cap="none" dirty="0">
                <a:solidFill>
                  <a:srgbClr val="FFFDF2"/>
                </a:solidFill>
                <a:latin typeface="Helvetica Neue"/>
                <a:ea typeface="Helvetica Neue"/>
                <a:cs typeface="Helvetica Neue"/>
                <a:sym typeface="Helvetica Neue"/>
              </a:rPr>
              <a:t>025</a:t>
            </a:r>
            <a:endParaRPr sz="700" b="0" i="0" u="none" strike="noStrike" cap="none" dirty="0">
              <a:solidFill>
                <a:srgbClr val="000000"/>
              </a:solidFill>
              <a:latin typeface="Arial"/>
              <a:ea typeface="Arial"/>
              <a:cs typeface="Arial"/>
              <a:sym typeface="Arial"/>
            </a:endParaRPr>
          </a:p>
        </p:txBody>
      </p:sp>
      <p:sp>
        <p:nvSpPr>
          <p:cNvPr id="136" name="Google Shape;136;p25"/>
          <p:cNvSpPr txBox="1"/>
          <p:nvPr/>
        </p:nvSpPr>
        <p:spPr>
          <a:xfrm>
            <a:off x="5193341" y="4176151"/>
            <a:ext cx="3343800" cy="169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 sz="1100" b="0" i="0" u="none" strike="noStrike" cap="none">
                <a:solidFill>
                  <a:srgbClr val="FFFDF2"/>
                </a:solidFill>
                <a:latin typeface="Helvetica Neue"/>
                <a:ea typeface="Helvetica Neue"/>
                <a:cs typeface="Helvetica Neue"/>
                <a:sym typeface="Helvetica Neue"/>
              </a:rPr>
              <a:t>Andrew Xie, Srotriyo Sengupta, Satrajit Ghosh</a:t>
            </a:r>
            <a:endParaRPr sz="700" b="0" i="0" u="none" strike="noStrike" cap="none" dirty="0">
              <a:solidFill>
                <a:srgbClr val="000000"/>
              </a:solidFill>
              <a:latin typeface="Arial"/>
              <a:ea typeface="Arial"/>
              <a:cs typeface="Arial"/>
              <a:sym typeface="Arial"/>
            </a:endParaRPr>
          </a:p>
        </p:txBody>
      </p:sp>
      <p:sp>
        <p:nvSpPr>
          <p:cNvPr id="137" name="Google Shape;137;p25"/>
          <p:cNvSpPr txBox="1"/>
          <p:nvPr/>
        </p:nvSpPr>
        <p:spPr>
          <a:xfrm>
            <a:off x="163449" y="4582650"/>
            <a:ext cx="2135700" cy="44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 sz="1200" b="0" i="0" u="none" strike="noStrike" cap="none">
                <a:solidFill>
                  <a:srgbClr val="38332C"/>
                </a:solidFill>
                <a:latin typeface="Helvetica Neue"/>
                <a:ea typeface="Helvetica Neue"/>
                <a:cs typeface="Helvetica Neue"/>
                <a:sym typeface="Helvetica Neue"/>
              </a:rPr>
              <a:t>VR</a:t>
            </a:r>
            <a:endParaRPr sz="1200" b="0" i="0" u="none" strike="noStrike" cap="none" dirty="0">
              <a:solidFill>
                <a:srgbClr val="38332C"/>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000000"/>
              </a:buClr>
              <a:buSzPts val="1100"/>
              <a:buFont typeface="Arial"/>
              <a:buNone/>
            </a:pPr>
            <a:r>
              <a:rPr lang="en" sz="1200" b="0" i="0" u="none" strike="noStrike" cap="none">
                <a:solidFill>
                  <a:srgbClr val="38332C"/>
                </a:solidFill>
                <a:latin typeface="Helvetica Neue"/>
                <a:ea typeface="Helvetica Neue"/>
                <a:cs typeface="Helvetica Neue"/>
                <a:sym typeface="Helvetica Neue"/>
              </a:rPr>
              <a:t>Technology: 16:332:571 </a:t>
            </a:r>
            <a:endParaRPr sz="1200" b="0" i="0" u="none" strike="noStrike" cap="none" dirty="0">
              <a:solidFill>
                <a:srgbClr val="38332C"/>
              </a:solidFill>
              <a:latin typeface="Helvetica Neue"/>
              <a:ea typeface="Helvetica Neue"/>
              <a:cs typeface="Helvetica Neue"/>
              <a:sym typeface="Helvetica Neue"/>
            </a:endParaRPr>
          </a:p>
        </p:txBody>
      </p:sp>
      <p:sp>
        <p:nvSpPr>
          <p:cNvPr id="138" name="Google Shape;138;p25"/>
          <p:cNvSpPr txBox="1"/>
          <p:nvPr/>
        </p:nvSpPr>
        <p:spPr>
          <a:xfrm>
            <a:off x="2691352" y="4582650"/>
            <a:ext cx="1741500" cy="4434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Clr>
                <a:srgbClr val="000000"/>
              </a:buClr>
              <a:buSzPts val="1100"/>
              <a:buFont typeface="Arial"/>
              <a:buNone/>
            </a:pPr>
            <a:r>
              <a:rPr lang="en" sz="1200" b="0" i="0" u="none" strike="noStrike" cap="none">
                <a:solidFill>
                  <a:srgbClr val="38332C"/>
                </a:solidFill>
                <a:latin typeface="Helvetica Neue"/>
                <a:ea typeface="Helvetica Neue"/>
                <a:cs typeface="Helvetica Neue"/>
                <a:sym typeface="Helvetica Neue"/>
              </a:rPr>
              <a:t>Electrical and Computer Engineering</a:t>
            </a:r>
            <a:endParaRPr sz="8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190">
          <a:extLst>
            <a:ext uri="{FF2B5EF4-FFF2-40B4-BE49-F238E27FC236}">
              <a16:creationId xmlns:a16="http://schemas.microsoft.com/office/drawing/2014/main" id="{34EBEC32-B593-1922-2C4E-456073399E5E}"/>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graph with numbers and lines&#10;&#10;AI-generated content may be incorrect.">
            <a:extLst>
              <a:ext uri="{FF2B5EF4-FFF2-40B4-BE49-F238E27FC236}">
                <a16:creationId xmlns:a16="http://schemas.microsoft.com/office/drawing/2014/main" id="{1A1BAC22-A28E-09FE-C26C-E70652E8849E}"/>
              </a:ext>
            </a:extLst>
          </p:cNvPr>
          <p:cNvPicPr>
            <a:picLocks noChangeAspect="1"/>
          </p:cNvPicPr>
          <p:nvPr/>
        </p:nvPicPr>
        <p:blipFill>
          <a:blip r:embed="rId3"/>
          <a:srcRect l="19844" r="4572" b="2"/>
          <a:stretch/>
        </p:blipFill>
        <p:spPr>
          <a:xfrm>
            <a:off x="139448" y="1675211"/>
            <a:ext cx="2120899" cy="2798918"/>
          </a:xfrm>
          <a:prstGeom prst="roundRect">
            <a:avLst>
              <a:gd name="adj" fmla="val 8594"/>
            </a:avLst>
          </a:prstGeom>
          <a:solidFill>
            <a:srgbClr val="FFFFFF">
              <a:shade val="85000"/>
            </a:srgbClr>
          </a:solidFill>
          <a:ln>
            <a:noFill/>
          </a:ln>
          <a:effectLst/>
        </p:spPr>
      </p:pic>
      <p:pic>
        <p:nvPicPr>
          <p:cNvPr id="3" name="Picture 2" descr="A graph with numbers and lines&#10;&#10;AI-generated content may be incorrect.">
            <a:extLst>
              <a:ext uri="{FF2B5EF4-FFF2-40B4-BE49-F238E27FC236}">
                <a16:creationId xmlns:a16="http://schemas.microsoft.com/office/drawing/2014/main" id="{7CC67CB8-7EE6-4BF9-ADE0-620B99DE398F}"/>
              </a:ext>
            </a:extLst>
          </p:cNvPr>
          <p:cNvPicPr>
            <a:picLocks noChangeAspect="1"/>
          </p:cNvPicPr>
          <p:nvPr/>
        </p:nvPicPr>
        <p:blipFill>
          <a:blip r:embed="rId4"/>
          <a:srcRect l="8201" r="16214" b="2"/>
          <a:stretch/>
        </p:blipFill>
        <p:spPr>
          <a:xfrm>
            <a:off x="2387928" y="1675211"/>
            <a:ext cx="2120898" cy="2798918"/>
          </a:xfrm>
          <a:prstGeom prst="roundRect">
            <a:avLst>
              <a:gd name="adj" fmla="val 8594"/>
            </a:avLst>
          </a:prstGeom>
          <a:solidFill>
            <a:srgbClr val="FFFFFF">
              <a:shade val="85000"/>
            </a:srgbClr>
          </a:solidFill>
          <a:ln>
            <a:noFill/>
          </a:ln>
          <a:effectLst/>
        </p:spPr>
      </p:pic>
      <p:pic>
        <p:nvPicPr>
          <p:cNvPr id="11" name="Picture 10" descr="A graph of a graph&#10;&#10;AI-generated content may be incorrect.">
            <a:extLst>
              <a:ext uri="{FF2B5EF4-FFF2-40B4-BE49-F238E27FC236}">
                <a16:creationId xmlns:a16="http://schemas.microsoft.com/office/drawing/2014/main" id="{607C950B-E596-BF59-C717-75A2D0AAC4BB}"/>
              </a:ext>
            </a:extLst>
          </p:cNvPr>
          <p:cNvPicPr>
            <a:picLocks noChangeAspect="1"/>
          </p:cNvPicPr>
          <p:nvPr/>
        </p:nvPicPr>
        <p:blipFill>
          <a:blip r:embed="rId5"/>
          <a:srcRect l="20193" r="4223" b="2"/>
          <a:stretch/>
        </p:blipFill>
        <p:spPr>
          <a:xfrm>
            <a:off x="4668896" y="1675211"/>
            <a:ext cx="2120899" cy="2798918"/>
          </a:xfrm>
          <a:prstGeom prst="roundRect">
            <a:avLst>
              <a:gd name="adj" fmla="val 8594"/>
            </a:avLst>
          </a:prstGeom>
          <a:solidFill>
            <a:srgbClr val="FFFFFF">
              <a:shade val="85000"/>
            </a:srgbClr>
          </a:solidFill>
          <a:ln>
            <a:noFill/>
          </a:ln>
          <a:effectLst/>
        </p:spPr>
      </p:pic>
      <p:pic>
        <p:nvPicPr>
          <p:cNvPr id="2" name="Picture 1" descr="A graph with numbers and lines&#10;&#10;AI-generated content may be incorrect.">
            <a:extLst>
              <a:ext uri="{FF2B5EF4-FFF2-40B4-BE49-F238E27FC236}">
                <a16:creationId xmlns:a16="http://schemas.microsoft.com/office/drawing/2014/main" id="{5245C334-4368-ACC3-6C85-F0B1E24F377E}"/>
              </a:ext>
            </a:extLst>
          </p:cNvPr>
          <p:cNvPicPr>
            <a:picLocks noChangeAspect="1"/>
          </p:cNvPicPr>
          <p:nvPr/>
        </p:nvPicPr>
        <p:blipFill>
          <a:blip r:embed="rId6"/>
          <a:srcRect l="19170" r="5246" b="2"/>
          <a:stretch/>
        </p:blipFill>
        <p:spPr>
          <a:xfrm>
            <a:off x="6953469" y="1675211"/>
            <a:ext cx="2120899" cy="2798918"/>
          </a:xfrm>
          <a:prstGeom prst="roundRect">
            <a:avLst>
              <a:gd name="adj" fmla="val 8594"/>
            </a:avLst>
          </a:prstGeom>
          <a:solidFill>
            <a:srgbClr val="FFFFFF">
              <a:shade val="85000"/>
            </a:srgbClr>
          </a:solidFill>
          <a:ln>
            <a:noFill/>
          </a:ln>
          <a:effectLst/>
        </p:spPr>
      </p:pic>
      <p:sp>
        <p:nvSpPr>
          <p:cNvPr id="4" name="TextBox 3">
            <a:extLst>
              <a:ext uri="{FF2B5EF4-FFF2-40B4-BE49-F238E27FC236}">
                <a16:creationId xmlns:a16="http://schemas.microsoft.com/office/drawing/2014/main" id="{34D82308-DF32-15FC-766A-F7A8DF74A049}"/>
              </a:ext>
            </a:extLst>
          </p:cNvPr>
          <p:cNvSpPr txBox="1"/>
          <p:nvPr/>
        </p:nvSpPr>
        <p:spPr>
          <a:xfrm>
            <a:off x="453578" y="4695062"/>
            <a:ext cx="1350050" cy="276999"/>
          </a:xfrm>
          <a:prstGeom prst="rect">
            <a:avLst/>
          </a:prstGeom>
          <a:noFill/>
        </p:spPr>
        <p:txBody>
          <a:bodyPr wrap="none" rtlCol="0">
            <a:spAutoFit/>
          </a:bodyPr>
          <a:lstStyle/>
          <a:p>
            <a:r>
              <a:rPr lang="en-US" sz="1200" dirty="0">
                <a:solidFill>
                  <a:schemeClr val="bg1"/>
                </a:solidFill>
                <a:latin typeface="Helvetica Neue" panose="020B0604020202020204" charset="0"/>
              </a:rPr>
              <a:t>Basketball_Player</a:t>
            </a:r>
          </a:p>
        </p:txBody>
      </p:sp>
      <p:sp>
        <p:nvSpPr>
          <p:cNvPr id="5" name="TextBox 4">
            <a:extLst>
              <a:ext uri="{FF2B5EF4-FFF2-40B4-BE49-F238E27FC236}">
                <a16:creationId xmlns:a16="http://schemas.microsoft.com/office/drawing/2014/main" id="{9FA3A42C-4711-6DFC-E11C-5310BCB76685}"/>
              </a:ext>
            </a:extLst>
          </p:cNvPr>
          <p:cNvSpPr txBox="1"/>
          <p:nvPr/>
        </p:nvSpPr>
        <p:spPr>
          <a:xfrm>
            <a:off x="3048582" y="4695062"/>
            <a:ext cx="550151" cy="276999"/>
          </a:xfrm>
          <a:prstGeom prst="rect">
            <a:avLst/>
          </a:prstGeom>
          <a:noFill/>
        </p:spPr>
        <p:txBody>
          <a:bodyPr wrap="square" rtlCol="0">
            <a:spAutoFit/>
          </a:bodyPr>
          <a:lstStyle/>
          <a:p>
            <a:r>
              <a:rPr lang="en-US" sz="1200" dirty="0">
                <a:solidFill>
                  <a:schemeClr val="bg1"/>
                </a:solidFill>
                <a:latin typeface="Helvetica Neue" panose="020B0604020202020204" charset="0"/>
              </a:rPr>
              <a:t>Mitch</a:t>
            </a:r>
          </a:p>
        </p:txBody>
      </p:sp>
      <p:sp>
        <p:nvSpPr>
          <p:cNvPr id="6" name="TextBox 5">
            <a:extLst>
              <a:ext uri="{FF2B5EF4-FFF2-40B4-BE49-F238E27FC236}">
                <a16:creationId xmlns:a16="http://schemas.microsoft.com/office/drawing/2014/main" id="{CE61BCDB-868C-A285-81D3-2286F051141C}"/>
              </a:ext>
            </a:extLst>
          </p:cNvPr>
          <p:cNvSpPr txBox="1"/>
          <p:nvPr/>
        </p:nvSpPr>
        <p:spPr>
          <a:xfrm>
            <a:off x="5331938" y="4674839"/>
            <a:ext cx="794814" cy="276999"/>
          </a:xfrm>
          <a:prstGeom prst="rect">
            <a:avLst/>
          </a:prstGeom>
          <a:noFill/>
        </p:spPr>
        <p:txBody>
          <a:bodyPr wrap="square" rtlCol="0">
            <a:spAutoFit/>
          </a:bodyPr>
          <a:lstStyle/>
          <a:p>
            <a:r>
              <a:rPr lang="en-US" sz="1200" dirty="0">
                <a:solidFill>
                  <a:schemeClr val="bg1"/>
                </a:solidFill>
                <a:latin typeface="Helvetica Neue" panose="020B0604020202020204" charset="0"/>
              </a:rPr>
              <a:t>Dancer</a:t>
            </a:r>
          </a:p>
        </p:txBody>
      </p:sp>
      <p:sp>
        <p:nvSpPr>
          <p:cNvPr id="7" name="TextBox 6">
            <a:extLst>
              <a:ext uri="{FF2B5EF4-FFF2-40B4-BE49-F238E27FC236}">
                <a16:creationId xmlns:a16="http://schemas.microsoft.com/office/drawing/2014/main" id="{65F9FFC9-CDD8-26DE-8FB1-99E8176816BC}"/>
              </a:ext>
            </a:extLst>
          </p:cNvPr>
          <p:cNvSpPr txBox="1"/>
          <p:nvPr/>
        </p:nvSpPr>
        <p:spPr>
          <a:xfrm>
            <a:off x="174642" y="191662"/>
            <a:ext cx="8792428" cy="1015663"/>
          </a:xfrm>
          <a:prstGeom prst="rect">
            <a:avLst/>
          </a:prstGeom>
          <a:noFill/>
        </p:spPr>
        <p:txBody>
          <a:bodyPr wrap="square" rtlCol="0">
            <a:spAutoFit/>
          </a:bodyPr>
          <a:lstStyle/>
          <a:p>
            <a:r>
              <a:rPr lang="en-US" sz="1000" b="1" dirty="0">
                <a:solidFill>
                  <a:schemeClr val="bg1"/>
                </a:solidFill>
                <a:latin typeface="Helvetica Neue" panose="020B0604020202020204" charset="0"/>
              </a:rPr>
              <a:t>Rate-Distortion Performance Across Sequences</a:t>
            </a:r>
            <a:br>
              <a:rPr lang="en-US" sz="1000" dirty="0">
                <a:solidFill>
                  <a:schemeClr val="bg1"/>
                </a:solidFill>
                <a:latin typeface="Helvetica Neue" panose="020B0604020202020204" charset="0"/>
              </a:rPr>
            </a:br>
            <a:r>
              <a:rPr lang="en-US" sz="1000" dirty="0">
                <a:solidFill>
                  <a:schemeClr val="bg1"/>
                </a:solidFill>
                <a:latin typeface="Helvetica Neue" panose="020B0604020202020204" charset="0"/>
              </a:rPr>
              <a:t>From left to right: Basketball, Mitch, Dancer, Thomas. Each subplot compares the D2-PSNR versus bitrate for four mesh compression methods — TVMC (GoF = 10), Google Draco, KDDI, and V-DMC 4.0.</a:t>
            </a:r>
            <a:br>
              <a:rPr lang="en-US" sz="1000" dirty="0">
                <a:solidFill>
                  <a:schemeClr val="bg1"/>
                </a:solidFill>
                <a:latin typeface="Helvetica Neue" panose="020B0604020202020204" charset="0"/>
              </a:rPr>
            </a:br>
            <a:r>
              <a:rPr lang="en-US" sz="1000" dirty="0">
                <a:solidFill>
                  <a:schemeClr val="bg1"/>
                </a:solidFill>
                <a:latin typeface="Helvetica Neue" panose="020B0604020202020204" charset="0"/>
              </a:rPr>
              <a:t>We re-ran the TVMC pipeline on the released datasets and reproduced these results nearly identically, confirming the claims made in the original paper (Chen et al., MMSys 2025).TVMC consistently achieves better visual quality at lower bitrates compared to prior baselines, validating the effectiveness of volume-tracked reference mesh compression.</a:t>
            </a:r>
          </a:p>
        </p:txBody>
      </p:sp>
      <p:sp>
        <p:nvSpPr>
          <p:cNvPr id="8" name="TextBox 7">
            <a:extLst>
              <a:ext uri="{FF2B5EF4-FFF2-40B4-BE49-F238E27FC236}">
                <a16:creationId xmlns:a16="http://schemas.microsoft.com/office/drawing/2014/main" id="{D2FA573C-CD23-B751-C64F-3080CDBDF5C4}"/>
              </a:ext>
            </a:extLst>
          </p:cNvPr>
          <p:cNvSpPr txBox="1"/>
          <p:nvPr/>
        </p:nvSpPr>
        <p:spPr>
          <a:xfrm>
            <a:off x="7767102" y="4674838"/>
            <a:ext cx="794814" cy="276999"/>
          </a:xfrm>
          <a:prstGeom prst="rect">
            <a:avLst/>
          </a:prstGeom>
          <a:noFill/>
        </p:spPr>
        <p:txBody>
          <a:bodyPr wrap="square" rtlCol="0">
            <a:spAutoFit/>
          </a:bodyPr>
          <a:lstStyle/>
          <a:p>
            <a:r>
              <a:rPr lang="en-US" sz="1200" dirty="0">
                <a:solidFill>
                  <a:schemeClr val="bg1"/>
                </a:solidFill>
                <a:latin typeface="Helvetica Neue" panose="020B0604020202020204" charset="0"/>
              </a:rPr>
              <a:t>Thomas</a:t>
            </a:r>
          </a:p>
        </p:txBody>
      </p:sp>
    </p:spTree>
    <p:extLst>
      <p:ext uri="{BB962C8B-B14F-4D97-AF65-F5344CB8AC3E}">
        <p14:creationId xmlns:p14="http://schemas.microsoft.com/office/powerpoint/2010/main" val="298502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190">
          <a:extLst>
            <a:ext uri="{FF2B5EF4-FFF2-40B4-BE49-F238E27FC236}">
              <a16:creationId xmlns:a16="http://schemas.microsoft.com/office/drawing/2014/main" id="{D1C9A469-BC37-8E86-CEE9-38DCC2DFC22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57CEBF8-C0E3-F891-9787-C2CF073F6AEB}"/>
              </a:ext>
            </a:extLst>
          </p:cNvPr>
          <p:cNvPicPr>
            <a:picLocks noChangeAspect="1"/>
          </p:cNvPicPr>
          <p:nvPr/>
        </p:nvPicPr>
        <p:blipFill>
          <a:blip r:embed="rId3"/>
          <a:srcRect l="2302" t="-4" r="650" b="5"/>
          <a:stretch/>
        </p:blipFill>
        <p:spPr>
          <a:xfrm>
            <a:off x="1725815" y="1285474"/>
            <a:ext cx="2694128" cy="1194300"/>
          </a:xfrm>
          <a:prstGeom prst="roundRect">
            <a:avLst>
              <a:gd name="adj" fmla="val 8594"/>
            </a:avLst>
          </a:prstGeom>
          <a:solidFill>
            <a:srgbClr val="FFFFFF">
              <a:shade val="85000"/>
            </a:srgbClr>
          </a:solidFill>
          <a:ln>
            <a:noFill/>
          </a:ln>
          <a:effectLst/>
        </p:spPr>
      </p:pic>
      <p:cxnSp>
        <p:nvCxnSpPr>
          <p:cNvPr id="12" name="Straight Connector 11">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180415"/>
            <a:ext cx="0" cy="2782670"/>
          </a:xfrm>
          <a:prstGeom prst="line">
            <a:avLst/>
          </a:prstGeom>
          <a:ln w="19050">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3626F19-6563-6E2C-0EB3-148ED46EFF44}"/>
              </a:ext>
            </a:extLst>
          </p:cNvPr>
          <p:cNvPicPr>
            <a:picLocks noChangeAspect="1"/>
          </p:cNvPicPr>
          <p:nvPr/>
        </p:nvPicPr>
        <p:blipFill>
          <a:blip r:embed="rId4"/>
          <a:srcRect r="3" b="7655"/>
          <a:stretch/>
        </p:blipFill>
        <p:spPr>
          <a:xfrm>
            <a:off x="4690190" y="1264840"/>
            <a:ext cx="2727996" cy="1208518"/>
          </a:xfrm>
          <a:prstGeom prst="roundRect">
            <a:avLst>
              <a:gd name="adj" fmla="val 8594"/>
            </a:avLst>
          </a:prstGeom>
          <a:solidFill>
            <a:srgbClr val="FFFFFF">
              <a:shade val="85000"/>
            </a:srgbClr>
          </a:solidFill>
          <a:ln>
            <a:noFill/>
          </a:ln>
          <a:effectLst/>
        </p:spPr>
      </p:pic>
      <p:sp>
        <p:nvSpPr>
          <p:cNvPr id="13" name="TextBox 12">
            <a:extLst>
              <a:ext uri="{FF2B5EF4-FFF2-40B4-BE49-F238E27FC236}">
                <a16:creationId xmlns:a16="http://schemas.microsoft.com/office/drawing/2014/main" id="{936F9615-A638-5399-7C9B-CA3B162CED71}"/>
              </a:ext>
            </a:extLst>
          </p:cNvPr>
          <p:cNvSpPr txBox="1"/>
          <p:nvPr/>
        </p:nvSpPr>
        <p:spPr>
          <a:xfrm>
            <a:off x="394010" y="290456"/>
            <a:ext cx="8355979" cy="861774"/>
          </a:xfrm>
          <a:prstGeom prst="rect">
            <a:avLst/>
          </a:prstGeom>
          <a:noFill/>
        </p:spPr>
        <p:txBody>
          <a:bodyPr wrap="square">
            <a:spAutoFit/>
          </a:bodyPr>
          <a:lstStyle/>
          <a:p>
            <a:r>
              <a:rPr lang="en-US" sz="1000" dirty="0">
                <a:solidFill>
                  <a:schemeClr val="bg1"/>
                </a:solidFill>
                <a:latin typeface="Helvetica Neue" panose="020B0604020202020204" charset="0"/>
              </a:rPr>
              <a:t>Although the official GitHub repository primarily highlights the </a:t>
            </a:r>
            <a:r>
              <a:rPr lang="en-US" sz="1000" i="1" dirty="0">
                <a:solidFill>
                  <a:schemeClr val="bg1"/>
                </a:solidFill>
                <a:latin typeface="Helvetica Neue" panose="020B0604020202020204" charset="0"/>
              </a:rPr>
              <a:t>basketball player</a:t>
            </a:r>
            <a:r>
              <a:rPr lang="en-US" sz="1000" dirty="0">
                <a:solidFill>
                  <a:schemeClr val="bg1"/>
                </a:solidFill>
                <a:latin typeface="Helvetica Neue" panose="020B0604020202020204" charset="0"/>
              </a:rPr>
              <a:t> dataset in its README and example scripts, we were able to successfully run the full TVMC pipeline on the </a:t>
            </a:r>
            <a:r>
              <a:rPr lang="en-US" sz="1000" i="1" dirty="0">
                <a:solidFill>
                  <a:schemeClr val="bg1"/>
                </a:solidFill>
                <a:latin typeface="Helvetica Neue" panose="020B0604020202020204" charset="0"/>
              </a:rPr>
              <a:t>Mitch</a:t>
            </a:r>
            <a:r>
              <a:rPr lang="en-US" sz="1000" dirty="0">
                <a:solidFill>
                  <a:schemeClr val="bg1"/>
                </a:solidFill>
                <a:latin typeface="Helvetica Neue" panose="020B0604020202020204" charset="0"/>
              </a:rPr>
              <a:t>, </a:t>
            </a:r>
            <a:r>
              <a:rPr lang="en-US" sz="1000" i="1" dirty="0">
                <a:solidFill>
                  <a:schemeClr val="bg1"/>
                </a:solidFill>
                <a:latin typeface="Helvetica Neue" panose="020B0604020202020204" charset="0"/>
              </a:rPr>
              <a:t>Dancer</a:t>
            </a:r>
            <a:r>
              <a:rPr lang="en-US" sz="1000" dirty="0">
                <a:solidFill>
                  <a:schemeClr val="bg1"/>
                </a:solidFill>
                <a:latin typeface="Helvetica Neue" panose="020B0604020202020204" charset="0"/>
              </a:rPr>
              <a:t>, and </a:t>
            </a:r>
            <a:r>
              <a:rPr lang="en-US" sz="1000" i="1" dirty="0">
                <a:solidFill>
                  <a:schemeClr val="bg1"/>
                </a:solidFill>
                <a:latin typeface="Helvetica Neue" panose="020B0604020202020204" charset="0"/>
              </a:rPr>
              <a:t>Thomas</a:t>
            </a:r>
            <a:r>
              <a:rPr lang="en-US" sz="1000" dirty="0">
                <a:solidFill>
                  <a:schemeClr val="bg1"/>
                </a:solidFill>
                <a:latin typeface="Helvetica Neue" panose="020B0604020202020204" charset="0"/>
              </a:rPr>
              <a:t> sequences as well. The provided Docker image included all dependencies and scripts, making the setup process relatively seamless. Once the input mesh sequences were placed in the expected directory structure, the pipeline executed without significant modifications. This ease of extensibility reinforces the reproducibility and generalizability of the TVMC framework across different types of time-varying mesh data.</a:t>
            </a:r>
          </a:p>
        </p:txBody>
      </p:sp>
      <p:pic>
        <p:nvPicPr>
          <p:cNvPr id="16" name="Picture 15">
            <a:extLst>
              <a:ext uri="{FF2B5EF4-FFF2-40B4-BE49-F238E27FC236}">
                <a16:creationId xmlns:a16="http://schemas.microsoft.com/office/drawing/2014/main" id="{33488CF6-3E3B-2651-A04A-05F3AF619F65}"/>
              </a:ext>
            </a:extLst>
          </p:cNvPr>
          <p:cNvPicPr>
            <a:picLocks noChangeAspect="1"/>
          </p:cNvPicPr>
          <p:nvPr/>
        </p:nvPicPr>
        <p:blipFill>
          <a:blip r:embed="rId5"/>
          <a:stretch>
            <a:fillRect/>
          </a:stretch>
        </p:blipFill>
        <p:spPr>
          <a:xfrm>
            <a:off x="1725815" y="2746262"/>
            <a:ext cx="2694128" cy="1132398"/>
          </a:xfrm>
          <a:prstGeom prst="roundRect">
            <a:avLst>
              <a:gd name="adj" fmla="val 8594"/>
            </a:avLst>
          </a:prstGeom>
          <a:solidFill>
            <a:srgbClr val="FFFFFF">
              <a:shade val="85000"/>
            </a:srgbClr>
          </a:solidFill>
          <a:ln>
            <a:noFill/>
          </a:ln>
          <a:effectLst/>
        </p:spPr>
      </p:pic>
      <p:sp>
        <p:nvSpPr>
          <p:cNvPr id="25" name="TextBox 24">
            <a:extLst>
              <a:ext uri="{FF2B5EF4-FFF2-40B4-BE49-F238E27FC236}">
                <a16:creationId xmlns:a16="http://schemas.microsoft.com/office/drawing/2014/main" id="{B6A8BFB1-5A9D-252F-FDB4-250E7195FBC3}"/>
              </a:ext>
            </a:extLst>
          </p:cNvPr>
          <p:cNvSpPr txBox="1"/>
          <p:nvPr/>
        </p:nvSpPr>
        <p:spPr>
          <a:xfrm>
            <a:off x="2505307" y="2505296"/>
            <a:ext cx="939681" cy="215444"/>
          </a:xfrm>
          <a:prstGeom prst="rect">
            <a:avLst/>
          </a:prstGeom>
          <a:noFill/>
        </p:spPr>
        <p:txBody>
          <a:bodyPr wrap="none" rtlCol="0">
            <a:spAutoFit/>
          </a:bodyPr>
          <a:lstStyle/>
          <a:p>
            <a:r>
              <a:rPr lang="en-US" sz="800" dirty="0">
                <a:solidFill>
                  <a:schemeClr val="bg1"/>
                </a:solidFill>
                <a:latin typeface="Helvetica Neue" panose="020B0604020202020204" charset="0"/>
              </a:rPr>
              <a:t>Basketball Player</a:t>
            </a:r>
          </a:p>
        </p:txBody>
      </p:sp>
      <p:sp>
        <p:nvSpPr>
          <p:cNvPr id="27" name="TextBox 26">
            <a:extLst>
              <a:ext uri="{FF2B5EF4-FFF2-40B4-BE49-F238E27FC236}">
                <a16:creationId xmlns:a16="http://schemas.microsoft.com/office/drawing/2014/main" id="{0D2F9E68-2857-015C-BA77-5A29587F8EC1}"/>
              </a:ext>
            </a:extLst>
          </p:cNvPr>
          <p:cNvSpPr txBox="1"/>
          <p:nvPr/>
        </p:nvSpPr>
        <p:spPr>
          <a:xfrm>
            <a:off x="5874278" y="2505296"/>
            <a:ext cx="500458" cy="215444"/>
          </a:xfrm>
          <a:prstGeom prst="rect">
            <a:avLst/>
          </a:prstGeom>
          <a:noFill/>
        </p:spPr>
        <p:txBody>
          <a:bodyPr wrap="none" rtlCol="0">
            <a:spAutoFit/>
          </a:bodyPr>
          <a:lstStyle/>
          <a:p>
            <a:r>
              <a:rPr lang="en-US" sz="800" dirty="0">
                <a:solidFill>
                  <a:schemeClr val="bg1"/>
                </a:solidFill>
                <a:latin typeface="Helvetica Neue" panose="020B0604020202020204" charset="0"/>
              </a:rPr>
              <a:t>Dancer</a:t>
            </a:r>
          </a:p>
        </p:txBody>
      </p:sp>
      <p:sp>
        <p:nvSpPr>
          <p:cNvPr id="28" name="TextBox 27">
            <a:extLst>
              <a:ext uri="{FF2B5EF4-FFF2-40B4-BE49-F238E27FC236}">
                <a16:creationId xmlns:a16="http://schemas.microsoft.com/office/drawing/2014/main" id="{28179F86-E2DE-B492-67EF-140F56360501}"/>
              </a:ext>
            </a:extLst>
          </p:cNvPr>
          <p:cNvSpPr txBox="1"/>
          <p:nvPr/>
        </p:nvSpPr>
        <p:spPr>
          <a:xfrm>
            <a:off x="2728333" y="3899700"/>
            <a:ext cx="426720" cy="215444"/>
          </a:xfrm>
          <a:prstGeom prst="rect">
            <a:avLst/>
          </a:prstGeom>
          <a:noFill/>
        </p:spPr>
        <p:txBody>
          <a:bodyPr wrap="none" rtlCol="0">
            <a:spAutoFit/>
          </a:bodyPr>
          <a:lstStyle/>
          <a:p>
            <a:r>
              <a:rPr lang="en-US" sz="800" dirty="0">
                <a:solidFill>
                  <a:schemeClr val="bg1"/>
                </a:solidFill>
                <a:latin typeface="Helvetica Neue" panose="020B0604020202020204" charset="0"/>
              </a:rPr>
              <a:t>Mitch</a:t>
            </a:r>
          </a:p>
        </p:txBody>
      </p:sp>
      <p:pic>
        <p:nvPicPr>
          <p:cNvPr id="30" name="Picture 29">
            <a:extLst>
              <a:ext uri="{FF2B5EF4-FFF2-40B4-BE49-F238E27FC236}">
                <a16:creationId xmlns:a16="http://schemas.microsoft.com/office/drawing/2014/main" id="{6E833D2F-AE93-9D57-6A0F-EE551C033DB1}"/>
              </a:ext>
            </a:extLst>
          </p:cNvPr>
          <p:cNvPicPr>
            <a:picLocks noChangeAspect="1"/>
          </p:cNvPicPr>
          <p:nvPr/>
        </p:nvPicPr>
        <p:blipFill>
          <a:blip r:embed="rId6"/>
          <a:stretch>
            <a:fillRect/>
          </a:stretch>
        </p:blipFill>
        <p:spPr>
          <a:xfrm>
            <a:off x="4751431" y="2746262"/>
            <a:ext cx="2666754" cy="1132398"/>
          </a:xfrm>
          <a:prstGeom prst="roundRect">
            <a:avLst>
              <a:gd name="adj" fmla="val 8594"/>
            </a:avLst>
          </a:prstGeom>
          <a:solidFill>
            <a:srgbClr val="FFFFFF">
              <a:shade val="85000"/>
            </a:srgbClr>
          </a:solidFill>
          <a:ln>
            <a:noFill/>
          </a:ln>
          <a:effectLst/>
        </p:spPr>
      </p:pic>
      <p:sp>
        <p:nvSpPr>
          <p:cNvPr id="31" name="TextBox 30">
            <a:extLst>
              <a:ext uri="{FF2B5EF4-FFF2-40B4-BE49-F238E27FC236}">
                <a16:creationId xmlns:a16="http://schemas.microsoft.com/office/drawing/2014/main" id="{CCEE1FB4-BA4F-3467-2FC9-81FB69CFD7A8}"/>
              </a:ext>
            </a:extLst>
          </p:cNvPr>
          <p:cNvSpPr txBox="1"/>
          <p:nvPr/>
        </p:nvSpPr>
        <p:spPr>
          <a:xfrm>
            <a:off x="5871448" y="3911195"/>
            <a:ext cx="542136" cy="215444"/>
          </a:xfrm>
          <a:prstGeom prst="rect">
            <a:avLst/>
          </a:prstGeom>
          <a:noFill/>
        </p:spPr>
        <p:txBody>
          <a:bodyPr wrap="none" rtlCol="0">
            <a:spAutoFit/>
          </a:bodyPr>
          <a:lstStyle/>
          <a:p>
            <a:r>
              <a:rPr lang="en-US" sz="800" dirty="0">
                <a:solidFill>
                  <a:schemeClr val="bg1"/>
                </a:solidFill>
                <a:latin typeface="Helvetica Neue" panose="020B0604020202020204" charset="0"/>
              </a:rPr>
              <a:t>Thomas</a:t>
            </a:r>
          </a:p>
        </p:txBody>
      </p:sp>
      <p:sp>
        <p:nvSpPr>
          <p:cNvPr id="33" name="Rectangle 2">
            <a:extLst>
              <a:ext uri="{FF2B5EF4-FFF2-40B4-BE49-F238E27FC236}">
                <a16:creationId xmlns:a16="http://schemas.microsoft.com/office/drawing/2014/main" id="{D81A598B-FE85-0ADE-194C-848BC60B6D7F}"/>
              </a:ext>
            </a:extLst>
          </p:cNvPr>
          <p:cNvSpPr>
            <a:spLocks noChangeArrowheads="1"/>
          </p:cNvSpPr>
          <p:nvPr/>
        </p:nvSpPr>
        <p:spPr bwMode="auto">
          <a:xfrm>
            <a:off x="533399" y="4229573"/>
            <a:ext cx="807719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Helvetica Neue" panose="020B0604020202020204" charset="0"/>
              </a:rPr>
              <a:t>Final reconstructed mesh sequences from the TVMC pipeline, visualized in Blender. Each row shows the decoded .obj files for a different dataset: </a:t>
            </a:r>
            <a:r>
              <a:rPr kumimoji="0" lang="en-US" altLang="en-US" sz="1000" b="0" i="1" u="none" strike="noStrike" cap="none" normalizeH="0" baseline="0" dirty="0">
                <a:ln>
                  <a:noFill/>
                </a:ln>
                <a:solidFill>
                  <a:schemeClr val="bg1"/>
                </a:solidFill>
                <a:effectLst/>
                <a:latin typeface="Helvetica Neue" panose="020B0604020202020204" charset="0"/>
              </a:rPr>
              <a:t>Basketball Player</a:t>
            </a:r>
            <a:r>
              <a:rPr kumimoji="0" lang="en-US" altLang="en-US" sz="1000" b="0" i="0" u="none" strike="noStrike" cap="none" normalizeH="0" baseline="0" dirty="0">
                <a:ln>
                  <a:noFill/>
                </a:ln>
                <a:solidFill>
                  <a:schemeClr val="bg1"/>
                </a:solidFill>
                <a:effectLst/>
                <a:latin typeface="Helvetica Neue" panose="020B0604020202020204" charset="0"/>
              </a:rPr>
              <a:t>, </a:t>
            </a:r>
            <a:r>
              <a:rPr kumimoji="0" lang="en-US" altLang="en-US" sz="1000" b="0" i="1" u="none" strike="noStrike" cap="none" normalizeH="0" baseline="0" dirty="0">
                <a:ln>
                  <a:noFill/>
                </a:ln>
                <a:solidFill>
                  <a:schemeClr val="bg1"/>
                </a:solidFill>
                <a:effectLst/>
                <a:latin typeface="Helvetica Neue" panose="020B0604020202020204" charset="0"/>
              </a:rPr>
              <a:t>Dancer</a:t>
            </a:r>
            <a:r>
              <a:rPr kumimoji="0" lang="en-US" altLang="en-US" sz="1000" b="0" i="0" u="none" strike="noStrike" cap="none" normalizeH="0" baseline="0" dirty="0">
                <a:ln>
                  <a:noFill/>
                </a:ln>
                <a:solidFill>
                  <a:schemeClr val="bg1"/>
                </a:solidFill>
                <a:effectLst/>
                <a:latin typeface="Helvetica Neue" panose="020B0604020202020204" charset="0"/>
              </a:rPr>
              <a:t>, </a:t>
            </a:r>
            <a:r>
              <a:rPr kumimoji="0" lang="en-US" altLang="en-US" sz="1000" b="0" i="1" u="none" strike="noStrike" cap="none" normalizeH="0" baseline="0" dirty="0">
                <a:ln>
                  <a:noFill/>
                </a:ln>
                <a:solidFill>
                  <a:schemeClr val="bg1"/>
                </a:solidFill>
                <a:effectLst/>
                <a:latin typeface="Helvetica Neue" panose="020B0604020202020204" charset="0"/>
              </a:rPr>
              <a:t>Mitch</a:t>
            </a:r>
            <a:r>
              <a:rPr kumimoji="0" lang="en-US" altLang="en-US" sz="1000" b="0" i="0" u="none" strike="noStrike" cap="none" normalizeH="0" baseline="0" dirty="0">
                <a:ln>
                  <a:noFill/>
                </a:ln>
                <a:solidFill>
                  <a:schemeClr val="bg1"/>
                </a:solidFill>
                <a:effectLst/>
                <a:latin typeface="Helvetica Neue" panose="020B0604020202020204" charset="0"/>
              </a:rPr>
              <a:t>, and </a:t>
            </a:r>
            <a:r>
              <a:rPr kumimoji="0" lang="en-US" altLang="en-US" sz="1000" b="0" i="1" u="none" strike="noStrike" cap="none" normalizeH="0" baseline="0" dirty="0">
                <a:ln>
                  <a:noFill/>
                </a:ln>
                <a:solidFill>
                  <a:schemeClr val="bg1"/>
                </a:solidFill>
                <a:effectLst/>
                <a:latin typeface="Helvetica Neue" panose="020B0604020202020204" charset="0"/>
              </a:rPr>
              <a:t>Thomas</a:t>
            </a:r>
            <a:r>
              <a:rPr kumimoji="0" lang="en-US" altLang="en-US" sz="1000" b="0" i="0" u="none" strike="noStrike" cap="none" normalizeH="0" baseline="0" dirty="0">
                <a:ln>
                  <a:noFill/>
                </a:ln>
                <a:solidFill>
                  <a:schemeClr val="bg1"/>
                </a:solidFill>
                <a:effectLst/>
                <a:latin typeface="Helvetica Neue" panose="020B0604020202020204" charset="0"/>
              </a:rPr>
              <a:t>. These visual results confirm successful end-to-end processing across all sequences.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bg1"/>
              </a:solidFill>
              <a:effectLst/>
              <a:latin typeface="Helvetica Neue" panose="020B0604020202020204" charset="0"/>
            </a:endParaRPr>
          </a:p>
        </p:txBody>
      </p:sp>
    </p:spTree>
    <p:extLst>
      <p:ext uri="{BB962C8B-B14F-4D97-AF65-F5344CB8AC3E}">
        <p14:creationId xmlns:p14="http://schemas.microsoft.com/office/powerpoint/2010/main" val="32005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80C033-C751-2CF8-C544-B89643C0A99F}"/>
              </a:ext>
            </a:extLst>
          </p:cNvPr>
          <p:cNvSpPr txBox="1"/>
          <p:nvPr/>
        </p:nvSpPr>
        <p:spPr>
          <a:xfrm>
            <a:off x="382860" y="1021733"/>
            <a:ext cx="6248400" cy="1754326"/>
          </a:xfrm>
          <a:prstGeom prst="rect">
            <a:avLst/>
          </a:prstGeom>
          <a:noFill/>
        </p:spPr>
        <p:txBody>
          <a:bodyPr wrap="square">
            <a:spAutoFit/>
          </a:bodyPr>
          <a:lstStyle/>
          <a:p>
            <a:r>
              <a:rPr lang="en-US" sz="1200" dirty="0">
                <a:solidFill>
                  <a:schemeClr val="bg1"/>
                </a:solidFill>
                <a:latin typeface="Helvetica Neue" panose="020B0604020202020204" charset="0"/>
              </a:rPr>
              <a:t>We evaluated our compression and reconstruction pipeline on the </a:t>
            </a:r>
            <a:r>
              <a:rPr lang="en-US" sz="1200" b="1" dirty="0">
                <a:solidFill>
                  <a:schemeClr val="bg1"/>
                </a:solidFill>
                <a:latin typeface="Helvetica Neue" panose="020B0604020202020204" charset="0"/>
              </a:rPr>
              <a:t>DFAUST dataset</a:t>
            </a:r>
            <a:r>
              <a:rPr lang="en-US" sz="1200" dirty="0">
                <a:solidFill>
                  <a:schemeClr val="bg1"/>
                </a:solidFill>
                <a:latin typeface="Helvetica Neue" panose="020B0604020202020204" charset="0"/>
              </a:rPr>
              <a:t> from the Max Planck Institute, which provides high-quality dynamic 3D scans of human subjects in motion, with per-frame ground-truth registrations. The dataset contains both male and female sequences; we used data from the </a:t>
            </a:r>
            <a:r>
              <a:rPr lang="en-US" sz="1200" b="1" dirty="0">
                <a:solidFill>
                  <a:schemeClr val="bg1"/>
                </a:solidFill>
                <a:latin typeface="Helvetica Neue" panose="020B0604020202020204" charset="0"/>
              </a:rPr>
              <a:t>female subset</a:t>
            </a:r>
            <a:r>
              <a:rPr lang="en-US" sz="1200" dirty="0">
                <a:solidFill>
                  <a:schemeClr val="bg1"/>
                </a:solidFill>
                <a:latin typeface="Helvetica Neue" panose="020B0604020202020204" charset="0"/>
              </a:rPr>
              <a:t>, specifically the </a:t>
            </a:r>
            <a:r>
              <a:rPr lang="en-US" sz="1200" b="1" dirty="0">
                <a:solidFill>
                  <a:schemeClr val="bg1"/>
                </a:solidFill>
                <a:latin typeface="Helvetica Neue" panose="020B0604020202020204" charset="0"/>
              </a:rPr>
              <a:t>"chicken wings"</a:t>
            </a:r>
            <a:r>
              <a:rPr lang="en-US" sz="1200" dirty="0">
                <a:solidFill>
                  <a:schemeClr val="bg1"/>
                </a:solidFill>
                <a:latin typeface="Helvetica Neue" panose="020B0604020202020204" charset="0"/>
              </a:rPr>
              <a:t> and </a:t>
            </a:r>
            <a:r>
              <a:rPr lang="en-US" sz="1200" b="1" dirty="0">
                <a:solidFill>
                  <a:schemeClr val="bg1"/>
                </a:solidFill>
                <a:latin typeface="Helvetica Neue" panose="020B0604020202020204" charset="0"/>
              </a:rPr>
              <a:t>"shake arms"</a:t>
            </a:r>
            <a:r>
              <a:rPr lang="en-US" sz="1200" dirty="0">
                <a:solidFill>
                  <a:schemeClr val="bg1"/>
                </a:solidFill>
                <a:latin typeface="Helvetica Neue" panose="020B0604020202020204" charset="0"/>
              </a:rPr>
              <a:t> sequences. Each sequence consists of </a:t>
            </a:r>
            <a:r>
              <a:rPr lang="en-US" sz="1200" b="1" dirty="0">
                <a:solidFill>
                  <a:schemeClr val="bg1"/>
                </a:solidFill>
                <a:latin typeface="Helvetica Neue" panose="020B0604020202020204" charset="0"/>
              </a:rPr>
              <a:t>240 frames</a:t>
            </a:r>
            <a:r>
              <a:rPr lang="en-US" sz="1200" dirty="0">
                <a:solidFill>
                  <a:schemeClr val="bg1"/>
                </a:solidFill>
                <a:latin typeface="Helvetica Neue" panose="020B0604020202020204" charset="0"/>
              </a:rPr>
              <a:t>, capturing subtle to large-scale non-rigid body deformations. Following the protocol used in the TVMC paper, we focused on frames </a:t>
            </a:r>
            <a:r>
              <a:rPr lang="en-US" sz="1200" b="1" dirty="0">
                <a:solidFill>
                  <a:schemeClr val="bg1"/>
                </a:solidFill>
                <a:latin typeface="Helvetica Neue" panose="020B0604020202020204" charset="0"/>
              </a:rPr>
              <a:t>11 to 20</a:t>
            </a:r>
            <a:r>
              <a:rPr lang="en-US" sz="1200" dirty="0">
                <a:solidFill>
                  <a:schemeClr val="bg1"/>
                </a:solidFill>
                <a:latin typeface="Helvetica Neue" panose="020B0604020202020204" charset="0"/>
              </a:rPr>
              <a:t>, a short segment where only limited movement is visible. This setting provides a controlled evaluation scenario to measure compression performance and reconstruction fidelity on near-rigid temporal windows.</a:t>
            </a:r>
          </a:p>
        </p:txBody>
      </p:sp>
      <p:sp>
        <p:nvSpPr>
          <p:cNvPr id="8" name="TextBox 7">
            <a:extLst>
              <a:ext uri="{FF2B5EF4-FFF2-40B4-BE49-F238E27FC236}">
                <a16:creationId xmlns:a16="http://schemas.microsoft.com/office/drawing/2014/main" id="{54CC49F6-DE71-E0EB-1A14-2FAB23C20E07}"/>
              </a:ext>
            </a:extLst>
          </p:cNvPr>
          <p:cNvSpPr txBox="1"/>
          <p:nvPr/>
        </p:nvSpPr>
        <p:spPr>
          <a:xfrm>
            <a:off x="1583475" y="304339"/>
            <a:ext cx="6248400" cy="461665"/>
          </a:xfrm>
          <a:prstGeom prst="rect">
            <a:avLst/>
          </a:prstGeom>
          <a:noFill/>
        </p:spPr>
        <p:txBody>
          <a:bodyPr wrap="square">
            <a:spAutoFit/>
          </a:bodyPr>
          <a:lstStyle/>
          <a:p>
            <a:pPr algn="ctr"/>
            <a:r>
              <a:rPr lang="en-US" sz="2400" dirty="0">
                <a:solidFill>
                  <a:schemeClr val="bg1"/>
                </a:solidFill>
                <a:latin typeface="Helvetica Neue" panose="020B0604020202020204" charset="0"/>
              </a:rPr>
              <a:t>Testing Using DFAUST Dataset </a:t>
            </a:r>
          </a:p>
        </p:txBody>
      </p:sp>
      <p:pic>
        <p:nvPicPr>
          <p:cNvPr id="12" name="Picture 11" descr="A person standing in front of a black background&#10;&#10;AI-generated content may be incorrect.">
            <a:extLst>
              <a:ext uri="{FF2B5EF4-FFF2-40B4-BE49-F238E27FC236}">
                <a16:creationId xmlns:a16="http://schemas.microsoft.com/office/drawing/2014/main" id="{E379A52D-AA94-EDE2-8A15-F5ACADED1234}"/>
              </a:ext>
            </a:extLst>
          </p:cNvPr>
          <p:cNvPicPr>
            <a:picLocks noChangeAspect="1"/>
          </p:cNvPicPr>
          <p:nvPr/>
        </p:nvPicPr>
        <p:blipFill>
          <a:blip r:embed="rId2"/>
          <a:stretch>
            <a:fillRect/>
          </a:stretch>
        </p:blipFill>
        <p:spPr>
          <a:xfrm>
            <a:off x="3507060" y="2417925"/>
            <a:ext cx="5510213" cy="2080732"/>
          </a:xfrm>
          <a:prstGeom prst="rect">
            <a:avLst/>
          </a:prstGeom>
        </p:spPr>
      </p:pic>
      <p:sp>
        <p:nvSpPr>
          <p:cNvPr id="14" name="TextBox 13">
            <a:extLst>
              <a:ext uri="{FF2B5EF4-FFF2-40B4-BE49-F238E27FC236}">
                <a16:creationId xmlns:a16="http://schemas.microsoft.com/office/drawing/2014/main" id="{E4B6F56A-260C-3732-5A92-97A9C822BED0}"/>
              </a:ext>
            </a:extLst>
          </p:cNvPr>
          <p:cNvSpPr txBox="1"/>
          <p:nvPr/>
        </p:nvSpPr>
        <p:spPr>
          <a:xfrm>
            <a:off x="4033025" y="4377496"/>
            <a:ext cx="4572000" cy="461665"/>
          </a:xfrm>
          <a:prstGeom prst="rect">
            <a:avLst/>
          </a:prstGeom>
          <a:noFill/>
        </p:spPr>
        <p:txBody>
          <a:bodyPr wrap="square">
            <a:spAutoFit/>
          </a:bodyPr>
          <a:lstStyle/>
          <a:p>
            <a:r>
              <a:rPr lang="en-US" sz="600" dirty="0">
                <a:solidFill>
                  <a:schemeClr val="bg1"/>
                </a:solidFill>
                <a:latin typeface="Helvetica Neue" panose="020B0604020202020204" charset="0"/>
              </a:rPr>
              <a:t>Comparison of dynamic 3D human mesh frames from the D-FAUST dataset (</a:t>
            </a:r>
            <a:r>
              <a:rPr lang="en-US" sz="600" i="1" dirty="0">
                <a:solidFill>
                  <a:schemeClr val="bg1"/>
                </a:solidFill>
                <a:latin typeface="Helvetica Neue" panose="020B0604020202020204" charset="0"/>
              </a:rPr>
              <a:t>chicken wings</a:t>
            </a:r>
            <a:r>
              <a:rPr lang="en-US" sz="600" dirty="0">
                <a:solidFill>
                  <a:schemeClr val="bg1"/>
                </a:solidFill>
                <a:latin typeface="Helvetica Neue" panose="020B0604020202020204" charset="0"/>
              </a:rPr>
              <a:t> frames 11 &amp; 20 on the left, </a:t>
            </a:r>
            <a:r>
              <a:rPr lang="en-US" sz="600" i="1" dirty="0">
                <a:solidFill>
                  <a:schemeClr val="bg1"/>
                </a:solidFill>
                <a:latin typeface="Helvetica Neue" panose="020B0604020202020204" charset="0"/>
              </a:rPr>
              <a:t>shake arms</a:t>
            </a:r>
            <a:r>
              <a:rPr lang="en-US" sz="600" dirty="0">
                <a:solidFill>
                  <a:schemeClr val="bg1"/>
                </a:solidFill>
                <a:latin typeface="Helvetica Neue" panose="020B0604020202020204" charset="0"/>
              </a:rPr>
              <a:t> frames 15 &amp; 20 on the right). Each sequence contains 240 frames, but we use only frames 11–20 as in the original protocol, resulting in subtle motion differences.</a:t>
            </a:r>
            <a:br>
              <a:rPr lang="en-US" sz="600" dirty="0">
                <a:solidFill>
                  <a:schemeClr val="bg1"/>
                </a:solidFill>
                <a:latin typeface="Helvetica Neue" panose="020B0604020202020204" charset="0"/>
              </a:rPr>
            </a:br>
            <a:r>
              <a:rPr lang="en-US" sz="600" dirty="0">
                <a:solidFill>
                  <a:schemeClr val="bg1"/>
                </a:solidFill>
                <a:latin typeface="Helvetica Neue" panose="020B0604020202020204" charset="0"/>
              </a:rPr>
              <a:t>(</a:t>
            </a:r>
            <a:r>
              <a:rPr lang="en-US" sz="600" i="1" dirty="0">
                <a:solidFill>
                  <a:schemeClr val="bg1"/>
                </a:solidFill>
                <a:latin typeface="Helvetica Neue" panose="020B0604020202020204" charset="0"/>
              </a:rPr>
              <a:t>Source: Bogo et al., "Dynamic FAUST: Registering Human Bodies in Motion", CVPR 2017</a:t>
            </a:r>
            <a:r>
              <a:rPr lang="en-US" sz="600" dirty="0">
                <a:solidFill>
                  <a:schemeClr val="bg1"/>
                </a:solidFill>
                <a:latin typeface="Helvetica Neue" panose="020B0604020202020204" charset="0"/>
              </a:rPr>
              <a:t>)</a:t>
            </a:r>
          </a:p>
        </p:txBody>
      </p:sp>
    </p:spTree>
    <p:extLst>
      <p:ext uri="{BB962C8B-B14F-4D97-AF65-F5344CB8AC3E}">
        <p14:creationId xmlns:p14="http://schemas.microsoft.com/office/powerpoint/2010/main" val="2571923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
          <a:extLst>
            <a:ext uri="{FF2B5EF4-FFF2-40B4-BE49-F238E27FC236}">
              <a16:creationId xmlns:a16="http://schemas.microsoft.com/office/drawing/2014/main" id="{7D6F8FF1-A873-2A58-0FA2-A3B82EE5B10B}"/>
            </a:ext>
          </a:extLst>
        </p:cNvPr>
        <p:cNvGrpSpPr/>
        <p:nvPr/>
      </p:nvGrpSpPr>
      <p:grpSpPr>
        <a:xfrm>
          <a:off x="0" y="0"/>
          <a:ext cx="0" cy="0"/>
          <a:chOff x="0" y="0"/>
          <a:chExt cx="0" cy="0"/>
        </a:xfrm>
      </p:grpSpPr>
      <p:pic>
        <p:nvPicPr>
          <p:cNvPr id="3" name="Picture 2" descr="A graph with lines and points&#10;&#10;AI-generated content may be incorrect.">
            <a:extLst>
              <a:ext uri="{FF2B5EF4-FFF2-40B4-BE49-F238E27FC236}">
                <a16:creationId xmlns:a16="http://schemas.microsoft.com/office/drawing/2014/main" id="{C9F38F37-5324-D9A0-E51E-911D6B34FE46}"/>
              </a:ext>
            </a:extLst>
          </p:cNvPr>
          <p:cNvPicPr>
            <a:picLocks noChangeAspect="1"/>
          </p:cNvPicPr>
          <p:nvPr/>
        </p:nvPicPr>
        <p:blipFill>
          <a:blip r:embed="rId2"/>
          <a:stretch>
            <a:fillRect/>
          </a:stretch>
        </p:blipFill>
        <p:spPr>
          <a:xfrm>
            <a:off x="482598" y="983560"/>
            <a:ext cx="3968749" cy="2381249"/>
          </a:xfrm>
          <a:prstGeom prst="rect">
            <a:avLst/>
          </a:prstGeom>
        </p:spPr>
      </p:pic>
      <p:pic>
        <p:nvPicPr>
          <p:cNvPr id="5" name="Picture 4" descr="A graph of a line graph&#10;&#10;AI-generated content may be incorrect.">
            <a:extLst>
              <a:ext uri="{FF2B5EF4-FFF2-40B4-BE49-F238E27FC236}">
                <a16:creationId xmlns:a16="http://schemas.microsoft.com/office/drawing/2014/main" id="{C9137C87-4185-E8DA-68C1-7248123B8E06}"/>
              </a:ext>
            </a:extLst>
          </p:cNvPr>
          <p:cNvPicPr>
            <a:picLocks noChangeAspect="1"/>
          </p:cNvPicPr>
          <p:nvPr/>
        </p:nvPicPr>
        <p:blipFill>
          <a:blip r:embed="rId3"/>
          <a:stretch>
            <a:fillRect/>
          </a:stretch>
        </p:blipFill>
        <p:spPr>
          <a:xfrm>
            <a:off x="4692655" y="983559"/>
            <a:ext cx="3968751" cy="2381250"/>
          </a:xfrm>
          <a:prstGeom prst="rect">
            <a:avLst/>
          </a:prstGeom>
        </p:spPr>
      </p:pic>
      <p:sp>
        <p:nvSpPr>
          <p:cNvPr id="9" name="TextBox 8">
            <a:extLst>
              <a:ext uri="{FF2B5EF4-FFF2-40B4-BE49-F238E27FC236}">
                <a16:creationId xmlns:a16="http://schemas.microsoft.com/office/drawing/2014/main" id="{40EF2FFB-182F-CAF8-7A8D-0D5B59CBF692}"/>
              </a:ext>
            </a:extLst>
          </p:cNvPr>
          <p:cNvSpPr txBox="1"/>
          <p:nvPr/>
        </p:nvSpPr>
        <p:spPr>
          <a:xfrm>
            <a:off x="482594" y="3625004"/>
            <a:ext cx="8571571" cy="1200329"/>
          </a:xfrm>
          <a:prstGeom prst="rect">
            <a:avLst/>
          </a:prstGeom>
          <a:noFill/>
        </p:spPr>
        <p:txBody>
          <a:bodyPr wrap="square">
            <a:spAutoFit/>
          </a:bodyPr>
          <a:lstStyle/>
          <a:p>
            <a:r>
              <a:rPr lang="en-US" sz="1200" b="1" dirty="0">
                <a:solidFill>
                  <a:schemeClr val="bg1"/>
                </a:solidFill>
                <a:latin typeface="Helvetica Neue" panose="020B0604020202020204" charset="0"/>
              </a:rPr>
              <a:t>Figure: Evaluation Metrics for DFAUST Sequences – "Chicken Wings" vs "Shake Arms"</a:t>
            </a:r>
            <a:br>
              <a:rPr lang="en-US" sz="1200" dirty="0">
                <a:solidFill>
                  <a:schemeClr val="bg1"/>
                </a:solidFill>
                <a:latin typeface="Helvetica Neue" panose="020B0604020202020204" charset="0"/>
              </a:rPr>
            </a:br>
            <a:r>
              <a:rPr lang="en-US" sz="1200" dirty="0">
                <a:solidFill>
                  <a:schemeClr val="bg1"/>
                </a:solidFill>
                <a:latin typeface="Helvetica Neue" panose="020B0604020202020204" charset="0"/>
              </a:rPr>
              <a:t>Quantitative evaluation of TVMC compression quality over frames 11 to 19 for two DFAUST sequences: </a:t>
            </a:r>
            <a:r>
              <a:rPr lang="en-US" sz="1200" i="1" dirty="0">
                <a:solidFill>
                  <a:schemeClr val="bg1"/>
                </a:solidFill>
                <a:latin typeface="Helvetica Neue" panose="020B0604020202020204" charset="0"/>
              </a:rPr>
              <a:t>chicken wings</a:t>
            </a:r>
            <a:r>
              <a:rPr lang="en-US" sz="1200" dirty="0">
                <a:solidFill>
                  <a:schemeClr val="bg1"/>
                </a:solidFill>
                <a:latin typeface="Helvetica Neue" panose="020B0604020202020204" charset="0"/>
              </a:rPr>
              <a:t> and </a:t>
            </a:r>
            <a:r>
              <a:rPr lang="en-US" sz="1200" i="1" dirty="0">
                <a:solidFill>
                  <a:schemeClr val="bg1"/>
                </a:solidFill>
                <a:latin typeface="Helvetica Neue" panose="020B0604020202020204" charset="0"/>
              </a:rPr>
              <a:t>shake arms</a:t>
            </a:r>
            <a:r>
              <a:rPr lang="en-US" sz="1200" dirty="0">
                <a:solidFill>
                  <a:schemeClr val="bg1"/>
                </a:solidFill>
                <a:latin typeface="Helvetica Neue" panose="020B0604020202020204" charset="0"/>
              </a:rPr>
              <a:t>. Metrics include point-to-point (D1) and point-to-surface (D2) distances in millimeters, and log₁₀ of mean squared error (MSE). As expected, both sequences show a gradual increase in reconstruction error as the frame index increases. The </a:t>
            </a:r>
            <a:r>
              <a:rPr lang="en-US" sz="1200" i="1" dirty="0">
                <a:solidFill>
                  <a:schemeClr val="bg1"/>
                </a:solidFill>
                <a:latin typeface="Helvetica Neue" panose="020B0604020202020204" charset="0"/>
              </a:rPr>
              <a:t>shake arms</a:t>
            </a:r>
            <a:r>
              <a:rPr lang="en-US" sz="1200" dirty="0">
                <a:solidFill>
                  <a:schemeClr val="bg1"/>
                </a:solidFill>
                <a:latin typeface="Helvetica Neue" panose="020B0604020202020204" charset="0"/>
              </a:rPr>
              <a:t> sequence exhibits sharper metric changes, suggesting more significant non-rigid motion compared to </a:t>
            </a:r>
            <a:r>
              <a:rPr lang="en-US" sz="1200" i="1" dirty="0">
                <a:solidFill>
                  <a:schemeClr val="bg1"/>
                </a:solidFill>
                <a:latin typeface="Helvetica Neue" panose="020B0604020202020204" charset="0"/>
              </a:rPr>
              <a:t>chicken wings</a:t>
            </a:r>
            <a:r>
              <a:rPr lang="en-US" sz="1200" dirty="0">
                <a:solidFill>
                  <a:schemeClr val="bg1"/>
                </a:solidFill>
                <a:latin typeface="Helvetica Neue" panose="020B0604020202020204" charset="0"/>
              </a:rPr>
              <a:t>, which remains relatively stable.</a:t>
            </a:r>
          </a:p>
        </p:txBody>
      </p:sp>
    </p:spTree>
    <p:extLst>
      <p:ext uri="{BB962C8B-B14F-4D97-AF65-F5344CB8AC3E}">
        <p14:creationId xmlns:p14="http://schemas.microsoft.com/office/powerpoint/2010/main" val="128838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
          <a:extLst>
            <a:ext uri="{FF2B5EF4-FFF2-40B4-BE49-F238E27FC236}">
              <a16:creationId xmlns:a16="http://schemas.microsoft.com/office/drawing/2014/main" id="{8C3DDE8E-EE03-BCD8-B276-CDFEF174F1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2BEE8C9-D722-8D5C-F9A5-C19491FD63E2}"/>
              </a:ext>
            </a:extLst>
          </p:cNvPr>
          <p:cNvPicPr>
            <a:picLocks noChangeAspect="1"/>
          </p:cNvPicPr>
          <p:nvPr/>
        </p:nvPicPr>
        <p:blipFill>
          <a:blip r:embed="rId2"/>
          <a:stretch>
            <a:fillRect/>
          </a:stretch>
        </p:blipFill>
        <p:spPr>
          <a:xfrm>
            <a:off x="292519" y="1031732"/>
            <a:ext cx="3930075" cy="26569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F1645BCD-975A-A42B-B6B3-402063AABBC8}"/>
              </a:ext>
            </a:extLst>
          </p:cNvPr>
          <p:cNvPicPr>
            <a:picLocks noChangeAspect="1"/>
          </p:cNvPicPr>
          <p:nvPr/>
        </p:nvPicPr>
        <p:blipFill>
          <a:blip r:embed="rId3"/>
          <a:stretch>
            <a:fillRect/>
          </a:stretch>
        </p:blipFill>
        <p:spPr>
          <a:xfrm>
            <a:off x="4921408" y="910431"/>
            <a:ext cx="4070192" cy="2778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839F147-FEE3-9EF5-C024-69605DCBEDBE}"/>
              </a:ext>
            </a:extLst>
          </p:cNvPr>
          <p:cNvSpPr txBox="1"/>
          <p:nvPr/>
        </p:nvSpPr>
        <p:spPr>
          <a:xfrm>
            <a:off x="292519" y="4014698"/>
            <a:ext cx="3595540" cy="707886"/>
          </a:xfrm>
          <a:prstGeom prst="rect">
            <a:avLst/>
          </a:prstGeom>
          <a:noFill/>
        </p:spPr>
        <p:txBody>
          <a:bodyPr wrap="square">
            <a:spAutoFit/>
          </a:bodyPr>
          <a:lstStyle/>
          <a:p>
            <a:pPr>
              <a:buNone/>
            </a:pPr>
            <a:r>
              <a:rPr lang="en-US" sz="800" b="1" dirty="0">
                <a:solidFill>
                  <a:schemeClr val="bg1"/>
                </a:solidFill>
                <a:latin typeface="Helvetica Neue" panose="020B0604020202020204" charset="0"/>
              </a:rPr>
              <a:t>Shaking Arms (Frame 15 &amp; 20) – Pipeline Without Fixes</a:t>
            </a:r>
          </a:p>
          <a:p>
            <a:r>
              <a:rPr lang="en-US" sz="800" i="1" dirty="0">
                <a:solidFill>
                  <a:schemeClr val="bg1"/>
                </a:solidFill>
                <a:latin typeface="Helvetica Neue" panose="020B0604020202020204" charset="0"/>
              </a:rPr>
              <a:t>Meshes reconstructed using the original TVMC pipeline without center alignment or transformation corrections show severe geometric instability and surface artifacts. Notice the spiking and noisy deformations across frames.</a:t>
            </a:r>
            <a:endParaRPr lang="en-US" sz="800" dirty="0">
              <a:solidFill>
                <a:schemeClr val="bg1"/>
              </a:solidFill>
              <a:latin typeface="Helvetica Neue" panose="020B0604020202020204" charset="0"/>
            </a:endParaRPr>
          </a:p>
        </p:txBody>
      </p:sp>
      <p:sp>
        <p:nvSpPr>
          <p:cNvPr id="11" name="TextBox 10">
            <a:extLst>
              <a:ext uri="{FF2B5EF4-FFF2-40B4-BE49-F238E27FC236}">
                <a16:creationId xmlns:a16="http://schemas.microsoft.com/office/drawing/2014/main" id="{327F9202-ECC3-D4ED-3E2A-1E791A99AEDA}"/>
              </a:ext>
            </a:extLst>
          </p:cNvPr>
          <p:cNvSpPr txBox="1"/>
          <p:nvPr/>
        </p:nvSpPr>
        <p:spPr>
          <a:xfrm>
            <a:off x="4921408" y="4000089"/>
            <a:ext cx="4008134" cy="584775"/>
          </a:xfrm>
          <a:prstGeom prst="rect">
            <a:avLst/>
          </a:prstGeom>
          <a:noFill/>
        </p:spPr>
        <p:txBody>
          <a:bodyPr wrap="square">
            <a:spAutoFit/>
          </a:bodyPr>
          <a:lstStyle/>
          <a:p>
            <a:pPr>
              <a:buNone/>
            </a:pPr>
            <a:r>
              <a:rPr lang="en-US" sz="800" b="1" dirty="0">
                <a:solidFill>
                  <a:schemeClr val="bg1"/>
                </a:solidFill>
                <a:latin typeface="Helvetica Neue" panose="020B0604020202020204" charset="0"/>
              </a:rPr>
              <a:t>Chicken Wings (Frame 15 &amp; 20) – Pipeline Without Fixes</a:t>
            </a:r>
          </a:p>
          <a:p>
            <a:r>
              <a:rPr lang="en-US" sz="800" i="1" dirty="0">
                <a:solidFill>
                  <a:schemeClr val="bg1"/>
                </a:solidFill>
                <a:latin typeface="Helvetica Neue" panose="020B0604020202020204" charset="0"/>
              </a:rPr>
              <a:t>Without pipeline improvements, the chicken wings dataset produces distorted reconstructions with visible surface tearing and pose inconsistencies between frames.</a:t>
            </a:r>
            <a:endParaRPr lang="en-US" sz="800" dirty="0">
              <a:solidFill>
                <a:schemeClr val="bg1"/>
              </a:solidFill>
              <a:latin typeface="Helvetica Neue" panose="020B0604020202020204" charset="0"/>
            </a:endParaRPr>
          </a:p>
        </p:txBody>
      </p:sp>
    </p:spTree>
    <p:extLst>
      <p:ext uri="{BB962C8B-B14F-4D97-AF65-F5344CB8AC3E}">
        <p14:creationId xmlns:p14="http://schemas.microsoft.com/office/powerpoint/2010/main" val="1766861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EC3A527-96DF-48A4-97A2-D9827EE5D705}"/>
              </a:ext>
            </a:extLst>
          </p:cNvPr>
          <p:cNvSpPr>
            <a:spLocks noChangeArrowheads="1"/>
          </p:cNvSpPr>
          <p:nvPr/>
        </p:nvSpPr>
        <p:spPr bwMode="auto">
          <a:xfrm>
            <a:off x="106680" y="1061292"/>
            <a:ext cx="893064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solidFill>
                  <a:schemeClr val="bg1"/>
                </a:solidFill>
                <a:effectLst/>
                <a:latin typeface="Helvetica Neue" panose="020B0604020202020204" charset="0"/>
              </a:rPr>
              <a:t>Original Issues in the DFAUST Pipeline (50004_shake_arms and 50004_chicken_wings)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The output meshes for frames 15 and 20 showed severe spikiness and distortion, particularly in limbs and facial regions.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This was caused by directly applying nearest-neighbor displacements to subdivided mesh vertices without filtering or alignment.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The displacement vectors were often too large or misaligned, leading to unnatural deformations.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Open3D failed to compute vertex normals in some frames due to inconsistent geometry after applying raw displacements.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No smoothing or validation steps were applied, so even minor displacement noise translated into visible artifacts.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The pipeline relied only on one-way KD-tree matching, which caused incorrect correspondences in regions with fast motion or complex geometry.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i="0" u="none" strike="noStrike" cap="none" normalizeH="0" baseline="0" dirty="0">
              <a:ln>
                <a:noFill/>
              </a:ln>
              <a:solidFill>
                <a:schemeClr val="bg1"/>
              </a:solidFill>
              <a:effectLst/>
              <a:latin typeface="Helvetica Neue" panose="020B0604020202020204" charset="0"/>
            </a:endParaRPr>
          </a:p>
        </p:txBody>
      </p:sp>
      <p:sp>
        <p:nvSpPr>
          <p:cNvPr id="6" name="Rectangle 3">
            <a:extLst>
              <a:ext uri="{FF2B5EF4-FFF2-40B4-BE49-F238E27FC236}">
                <a16:creationId xmlns:a16="http://schemas.microsoft.com/office/drawing/2014/main" id="{57A05AA0-A36C-7C8C-87BC-607CF3EAB703}"/>
              </a:ext>
            </a:extLst>
          </p:cNvPr>
          <p:cNvSpPr>
            <a:spLocks noChangeArrowheads="1"/>
          </p:cNvSpPr>
          <p:nvPr/>
        </p:nvSpPr>
        <p:spPr bwMode="auto">
          <a:xfrm>
            <a:off x="106680" y="2815133"/>
            <a:ext cx="893064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solidFill>
                  <a:schemeClr val="bg1"/>
                </a:solidFill>
                <a:effectLst/>
                <a:latin typeface="Helvetica Neue" panose="020B0604020202020204" charset="0"/>
              </a:rPr>
              <a:t>Fixes Applied to DFAUST (50004_shake_arms and 50004_chicken_wings)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Displacement vector magnitudes were clamped (e.g., to 0.02 units) before being applied to the mesh. This prevented large, erroneous spikes.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Laplacian smoothing (3 iterations) was applied to the reconstructed mesh before computing normals. This helped suppress sharp distortions.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Fallbacks for Open3D normal computation were added to handle frames where default normal estimation failed.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Displacement norms were visualized and logged, allowing us to detect and avoid outliers that corrupted the mesh.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Bidirectional nearest-neighbor averaging was introduced, combining forward and backward correspondences to reduce noise.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bg1"/>
                </a:solidFill>
                <a:effectLst/>
                <a:latin typeface="Helvetica Neue" panose="020B0604020202020204" charset="0"/>
              </a:rPr>
              <a:t>Confidence-weighted updates were added, using the distance between matched points to scale down unreliable displacements.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i="0" u="none" strike="noStrike" cap="none" normalizeH="0" baseline="0" dirty="0">
              <a:ln>
                <a:noFill/>
              </a:ln>
              <a:solidFill>
                <a:schemeClr val="bg1"/>
              </a:solidFill>
              <a:effectLst/>
              <a:latin typeface="Helvetica Neue" panose="020B0604020202020204" charset="0"/>
            </a:endParaRPr>
          </a:p>
        </p:txBody>
      </p:sp>
      <p:sp>
        <p:nvSpPr>
          <p:cNvPr id="8" name="TextBox 7">
            <a:extLst>
              <a:ext uri="{FF2B5EF4-FFF2-40B4-BE49-F238E27FC236}">
                <a16:creationId xmlns:a16="http://schemas.microsoft.com/office/drawing/2014/main" id="{53210812-D789-313A-4630-201BC555E93B}"/>
              </a:ext>
            </a:extLst>
          </p:cNvPr>
          <p:cNvSpPr txBox="1"/>
          <p:nvPr/>
        </p:nvSpPr>
        <p:spPr>
          <a:xfrm>
            <a:off x="903248" y="333121"/>
            <a:ext cx="8240752" cy="461665"/>
          </a:xfrm>
          <a:prstGeom prst="rect">
            <a:avLst/>
          </a:prstGeom>
          <a:noFill/>
        </p:spPr>
        <p:txBody>
          <a:bodyPr wrap="square">
            <a:spAutoFit/>
          </a:bodyPr>
          <a:lstStyle/>
          <a:p>
            <a:r>
              <a:rPr lang="en-US" sz="2400" dirty="0">
                <a:solidFill>
                  <a:schemeClr val="bg1"/>
                </a:solidFill>
                <a:latin typeface="Helvetica Neue" panose="020B0604020202020204" charset="0"/>
              </a:rPr>
              <a:t>DFAUST Reconstruction Failures and Correction Strategies</a:t>
            </a:r>
          </a:p>
        </p:txBody>
      </p:sp>
    </p:spTree>
    <p:extLst>
      <p:ext uri="{BB962C8B-B14F-4D97-AF65-F5344CB8AC3E}">
        <p14:creationId xmlns:p14="http://schemas.microsoft.com/office/powerpoint/2010/main" val="58468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
          <a:extLst>
            <a:ext uri="{FF2B5EF4-FFF2-40B4-BE49-F238E27FC236}">
              <a16:creationId xmlns:a16="http://schemas.microsoft.com/office/drawing/2014/main" id="{4DDF89E0-2C30-2D82-A992-C9B2768B8E32}"/>
            </a:ext>
          </a:extLst>
        </p:cNvPr>
        <p:cNvGrpSpPr/>
        <p:nvPr/>
      </p:nvGrpSpPr>
      <p:grpSpPr>
        <a:xfrm>
          <a:off x="0" y="0"/>
          <a:ext cx="0" cy="0"/>
          <a:chOff x="0" y="0"/>
          <a:chExt cx="0" cy="0"/>
        </a:xfrm>
      </p:grpSpPr>
      <p:pic>
        <p:nvPicPr>
          <p:cNvPr id="3" name="Picture 2" descr="A graph of different colored bars&#10;&#10;AI-generated content may be incorrect.">
            <a:extLst>
              <a:ext uri="{FF2B5EF4-FFF2-40B4-BE49-F238E27FC236}">
                <a16:creationId xmlns:a16="http://schemas.microsoft.com/office/drawing/2014/main" id="{9CCD3757-596B-7DCD-2599-39B07BA005E3}"/>
              </a:ext>
            </a:extLst>
          </p:cNvPr>
          <p:cNvPicPr>
            <a:picLocks noChangeAspect="1"/>
          </p:cNvPicPr>
          <p:nvPr/>
        </p:nvPicPr>
        <p:blipFill>
          <a:blip r:embed="rId2"/>
          <a:stretch>
            <a:fillRect/>
          </a:stretch>
        </p:blipFill>
        <p:spPr>
          <a:xfrm>
            <a:off x="268047" y="2110970"/>
            <a:ext cx="4115031" cy="2442254"/>
          </a:xfrm>
          <a:prstGeom prst="roundRect">
            <a:avLst>
              <a:gd name="adj" fmla="val 8594"/>
            </a:avLst>
          </a:prstGeom>
          <a:solidFill>
            <a:srgbClr val="FFFFFF">
              <a:shade val="85000"/>
            </a:srgbClr>
          </a:solidFill>
          <a:ln>
            <a:noFill/>
          </a:ln>
          <a:effectLst/>
        </p:spPr>
      </p:pic>
      <p:graphicFrame>
        <p:nvGraphicFramePr>
          <p:cNvPr id="9" name="Table 8">
            <a:extLst>
              <a:ext uri="{FF2B5EF4-FFF2-40B4-BE49-F238E27FC236}">
                <a16:creationId xmlns:a16="http://schemas.microsoft.com/office/drawing/2014/main" id="{638472A1-232C-7817-0FBF-751A157F1A6E}"/>
              </a:ext>
            </a:extLst>
          </p:cNvPr>
          <p:cNvGraphicFramePr>
            <a:graphicFrameLocks noGrp="1"/>
          </p:cNvGraphicFramePr>
          <p:nvPr>
            <p:extLst>
              <p:ext uri="{D42A27DB-BD31-4B8C-83A1-F6EECF244321}">
                <p14:modId xmlns:p14="http://schemas.microsoft.com/office/powerpoint/2010/main" val="4144592302"/>
              </p:ext>
            </p:extLst>
          </p:nvPr>
        </p:nvGraphicFramePr>
        <p:xfrm>
          <a:off x="4634306" y="2925962"/>
          <a:ext cx="4114800" cy="859393"/>
        </p:xfrm>
        <a:graphic>
          <a:graphicData uri="http://schemas.openxmlformats.org/drawingml/2006/table">
            <a:tbl>
              <a:tblPr>
                <a:tableStyleId>{B301B821-A1FF-4177-AEE7-76D212191A09}</a:tableStyleId>
              </a:tblPr>
              <a:tblGrid>
                <a:gridCol w="541421">
                  <a:extLst>
                    <a:ext uri="{9D8B030D-6E8A-4147-A177-3AD203B41FA5}">
                      <a16:colId xmlns:a16="http://schemas.microsoft.com/office/drawing/2014/main" val="2160955443"/>
                    </a:ext>
                  </a:extLst>
                </a:gridCol>
                <a:gridCol w="541421">
                  <a:extLst>
                    <a:ext uri="{9D8B030D-6E8A-4147-A177-3AD203B41FA5}">
                      <a16:colId xmlns:a16="http://schemas.microsoft.com/office/drawing/2014/main" val="137053073"/>
                    </a:ext>
                  </a:extLst>
                </a:gridCol>
                <a:gridCol w="541421">
                  <a:extLst>
                    <a:ext uri="{9D8B030D-6E8A-4147-A177-3AD203B41FA5}">
                      <a16:colId xmlns:a16="http://schemas.microsoft.com/office/drawing/2014/main" val="2067256158"/>
                    </a:ext>
                  </a:extLst>
                </a:gridCol>
                <a:gridCol w="541421">
                  <a:extLst>
                    <a:ext uri="{9D8B030D-6E8A-4147-A177-3AD203B41FA5}">
                      <a16:colId xmlns:a16="http://schemas.microsoft.com/office/drawing/2014/main" val="3254873813"/>
                    </a:ext>
                  </a:extLst>
                </a:gridCol>
                <a:gridCol w="541421">
                  <a:extLst>
                    <a:ext uri="{9D8B030D-6E8A-4147-A177-3AD203B41FA5}">
                      <a16:colId xmlns:a16="http://schemas.microsoft.com/office/drawing/2014/main" val="4080229281"/>
                    </a:ext>
                  </a:extLst>
                </a:gridCol>
                <a:gridCol w="541421">
                  <a:extLst>
                    <a:ext uri="{9D8B030D-6E8A-4147-A177-3AD203B41FA5}">
                      <a16:colId xmlns:a16="http://schemas.microsoft.com/office/drawing/2014/main" val="3644641250"/>
                    </a:ext>
                  </a:extLst>
                </a:gridCol>
                <a:gridCol w="828016">
                  <a:extLst>
                    <a:ext uri="{9D8B030D-6E8A-4147-A177-3AD203B41FA5}">
                      <a16:colId xmlns:a16="http://schemas.microsoft.com/office/drawing/2014/main" val="3436241962"/>
                    </a:ext>
                  </a:extLst>
                </a:gridCol>
                <a:gridCol w="38258">
                  <a:extLst>
                    <a:ext uri="{9D8B030D-6E8A-4147-A177-3AD203B41FA5}">
                      <a16:colId xmlns:a16="http://schemas.microsoft.com/office/drawing/2014/main" val="484806002"/>
                    </a:ext>
                  </a:extLst>
                </a:gridCol>
              </a:tblGrid>
              <a:tr h="289322">
                <a:tc>
                  <a:txBody>
                    <a:bodyPr/>
                    <a:lstStyle/>
                    <a:p>
                      <a:pPr algn="l" fontAlgn="b"/>
                      <a:r>
                        <a:rPr lang="en-US" sz="900" b="0" u="none" strike="noStrike">
                          <a:ln>
                            <a:noFill/>
                          </a:ln>
                          <a:solidFill>
                            <a:schemeClr val="bg1"/>
                          </a:solidFill>
                          <a:effectLst/>
                        </a:rPr>
                        <a:t>Method</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l" fontAlgn="b"/>
                      <a:r>
                        <a:rPr lang="en-US" sz="900" b="0" u="none" strike="noStrike" dirty="0">
                          <a:ln>
                            <a:noFill/>
                          </a:ln>
                          <a:solidFill>
                            <a:schemeClr val="bg1"/>
                          </a:solidFill>
                          <a:effectLst/>
                        </a:rPr>
                        <a:t>D1 (mm)</a:t>
                      </a:r>
                      <a:endParaRPr lang="en-US" sz="900" b="0" i="0" u="none" strike="noStrike" dirty="0">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l" fontAlgn="b"/>
                      <a:r>
                        <a:rPr lang="en-US" sz="900" b="0" u="none" strike="noStrike">
                          <a:ln>
                            <a:noFill/>
                          </a:ln>
                          <a:solidFill>
                            <a:schemeClr val="bg1"/>
                          </a:solidFill>
                          <a:effectLst/>
                        </a:rPr>
                        <a:t>D2 (mm)</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l" fontAlgn="b"/>
                      <a:r>
                        <a:rPr lang="en-US" sz="900" b="0" u="none" strike="noStrike" dirty="0">
                          <a:ln>
                            <a:noFill/>
                          </a:ln>
                          <a:solidFill>
                            <a:schemeClr val="bg1"/>
                          </a:solidFill>
                          <a:effectLst/>
                        </a:rPr>
                        <a:t>log10 MSE</a:t>
                      </a:r>
                      <a:endParaRPr lang="en-US" sz="900" b="0" i="0" u="none" strike="noStrike" dirty="0">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l" fontAlgn="b"/>
                      <a:r>
                        <a:rPr lang="en-US" sz="900" b="0" u="none" strike="noStrike">
                          <a:ln>
                            <a:noFill/>
                          </a:ln>
                          <a:solidFill>
                            <a:schemeClr val="bg1"/>
                          </a:solidFill>
                          <a:effectLst/>
                        </a:rPr>
                        <a:t>PSNR (dB)</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l" fontAlgn="b"/>
                      <a:r>
                        <a:rPr lang="en-US" sz="900" b="0" u="none" strike="noStrike">
                          <a:ln>
                            <a:noFill/>
                          </a:ln>
                          <a:solidFill>
                            <a:schemeClr val="bg1"/>
                          </a:solidFill>
                          <a:effectLst/>
                        </a:rPr>
                        <a:t>Bitrate (Mbps)</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gridSpan="2">
                  <a:txBody>
                    <a:bodyPr/>
                    <a:lstStyle/>
                    <a:p>
                      <a:pPr algn="l" fontAlgn="b"/>
                      <a:r>
                        <a:rPr lang="en-US" sz="900" b="0" u="none" strike="noStrike">
                          <a:ln>
                            <a:noFill/>
                          </a:ln>
                          <a:solidFill>
                            <a:schemeClr val="bg1"/>
                          </a:solidFill>
                          <a:effectLst/>
                        </a:rPr>
                        <a:t>Decode Time (ms)</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hMerge="1">
                  <a:txBody>
                    <a:bodyPr/>
                    <a:lstStyle/>
                    <a:p>
                      <a:endParaRPr lang="en-US"/>
                    </a:p>
                  </a:txBody>
                  <a:tcPr/>
                </a:tc>
                <a:extLst>
                  <a:ext uri="{0D108BD9-81ED-4DB2-BD59-A6C34878D82A}">
                    <a16:rowId xmlns:a16="http://schemas.microsoft.com/office/drawing/2014/main" val="534184268"/>
                  </a:ext>
                </a:extLst>
              </a:tr>
              <a:tr h="154305">
                <a:tc>
                  <a:txBody>
                    <a:bodyPr/>
                    <a:lstStyle/>
                    <a:p>
                      <a:pPr algn="l" fontAlgn="b"/>
                      <a:r>
                        <a:rPr lang="en-US" sz="900" b="0" u="none" strike="noStrike">
                          <a:ln>
                            <a:noFill/>
                          </a:ln>
                          <a:solidFill>
                            <a:schemeClr val="bg1"/>
                          </a:solidFill>
                          <a:effectLst/>
                        </a:rPr>
                        <a:t>Draco Only</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dirty="0">
                          <a:ln>
                            <a:noFill/>
                          </a:ln>
                          <a:solidFill>
                            <a:schemeClr val="bg1"/>
                          </a:solidFill>
                          <a:effectLst/>
                        </a:rPr>
                        <a:t>45.8</a:t>
                      </a:r>
                      <a:endParaRPr lang="en-US" sz="900" b="0" i="0" u="none" strike="noStrike" dirty="0">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a:ln>
                            <a:noFill/>
                          </a:ln>
                          <a:solidFill>
                            <a:schemeClr val="bg1"/>
                          </a:solidFill>
                          <a:effectLst/>
                        </a:rPr>
                        <a:t>52.2</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dirty="0">
                          <a:ln>
                            <a:noFill/>
                          </a:ln>
                          <a:solidFill>
                            <a:schemeClr val="bg1"/>
                          </a:solidFill>
                          <a:effectLst/>
                        </a:rPr>
                        <a:t>-2.68</a:t>
                      </a:r>
                      <a:endParaRPr lang="en-US" sz="900" b="0" i="0" u="none" strike="noStrike" dirty="0">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a:ln>
                            <a:noFill/>
                          </a:ln>
                          <a:solidFill>
                            <a:schemeClr val="bg1"/>
                          </a:solidFill>
                          <a:effectLst/>
                        </a:rPr>
                        <a:t>31.6</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a:ln>
                            <a:noFill/>
                          </a:ln>
                          <a:solidFill>
                            <a:schemeClr val="bg1"/>
                          </a:solidFill>
                          <a:effectLst/>
                        </a:rPr>
                        <a:t>0.23</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a:ln>
                            <a:noFill/>
                          </a:ln>
                          <a:solidFill>
                            <a:schemeClr val="bg1"/>
                          </a:solidFill>
                          <a:effectLst/>
                        </a:rPr>
                        <a:t>5.8</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l" fontAlgn="b"/>
                      <a:endParaRPr lang="en-US" sz="900" b="0" i="0" u="none" strike="noStrike" dirty="0">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extLst>
                  <a:ext uri="{0D108BD9-81ED-4DB2-BD59-A6C34878D82A}">
                    <a16:rowId xmlns:a16="http://schemas.microsoft.com/office/drawing/2014/main" val="3560857072"/>
                  </a:ext>
                </a:extLst>
              </a:tr>
              <a:tr h="289322">
                <a:tc>
                  <a:txBody>
                    <a:bodyPr/>
                    <a:lstStyle/>
                    <a:p>
                      <a:pPr algn="l" fontAlgn="b"/>
                      <a:r>
                        <a:rPr lang="en-US" sz="900" b="0" u="none" strike="noStrike" dirty="0">
                          <a:ln>
                            <a:noFill/>
                          </a:ln>
                          <a:solidFill>
                            <a:schemeClr val="bg1"/>
                          </a:solidFill>
                          <a:effectLst/>
                        </a:rPr>
                        <a:t>TVMC + Draco</a:t>
                      </a:r>
                      <a:endParaRPr lang="en-US" sz="900" b="0" i="0" u="none" strike="noStrike" dirty="0">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dirty="0">
                          <a:ln>
                            <a:noFill/>
                          </a:ln>
                          <a:solidFill>
                            <a:schemeClr val="bg1"/>
                          </a:solidFill>
                          <a:effectLst/>
                        </a:rPr>
                        <a:t>38</a:t>
                      </a:r>
                      <a:endParaRPr lang="en-US" sz="900" b="0" i="0" u="none" strike="noStrike" dirty="0">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dirty="0">
                          <a:ln>
                            <a:noFill/>
                          </a:ln>
                          <a:solidFill>
                            <a:schemeClr val="bg1"/>
                          </a:solidFill>
                          <a:effectLst/>
                        </a:rPr>
                        <a:t>42.6</a:t>
                      </a:r>
                      <a:endParaRPr lang="en-US" sz="900" b="0" i="0" u="none" strike="noStrike" dirty="0">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dirty="0">
                          <a:ln>
                            <a:noFill/>
                          </a:ln>
                          <a:solidFill>
                            <a:schemeClr val="bg1"/>
                          </a:solidFill>
                          <a:effectLst/>
                        </a:rPr>
                        <a:t>-3.23</a:t>
                      </a:r>
                      <a:endParaRPr lang="en-US" sz="900" b="0" i="0" u="none" strike="noStrike" dirty="0">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a:ln>
                            <a:noFill/>
                          </a:ln>
                          <a:solidFill>
                            <a:schemeClr val="bg1"/>
                          </a:solidFill>
                          <a:effectLst/>
                        </a:rPr>
                        <a:t>35.1</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a:ln>
                            <a:noFill/>
                          </a:ln>
                          <a:solidFill>
                            <a:schemeClr val="bg1"/>
                          </a:solidFill>
                          <a:effectLst/>
                        </a:rPr>
                        <a:t>1.6</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r" fontAlgn="b"/>
                      <a:r>
                        <a:rPr lang="en-US" sz="900" b="0" u="none" strike="noStrike">
                          <a:ln>
                            <a:noFill/>
                          </a:ln>
                          <a:solidFill>
                            <a:schemeClr val="bg1"/>
                          </a:solidFill>
                          <a:effectLst/>
                        </a:rPr>
                        <a:t>6.3</a:t>
                      </a:r>
                      <a:endParaRPr lang="en-US" sz="900" b="0" i="0" u="none" strike="noStrike">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tc>
                  <a:txBody>
                    <a:bodyPr/>
                    <a:lstStyle/>
                    <a:p>
                      <a:pPr algn="l" fontAlgn="b"/>
                      <a:endParaRPr lang="en-US" sz="900" b="0" i="0" u="none" strike="noStrike" dirty="0">
                        <a:ln>
                          <a:noFill/>
                        </a:ln>
                        <a:solidFill>
                          <a:schemeClr val="bg1"/>
                        </a:solidFill>
                        <a:effectLst/>
                        <a:latin typeface="Aptos Narrow" panose="020B0004020202020204" pitchFamily="34" charset="0"/>
                      </a:endParaRPr>
                    </a:p>
                  </a:txBody>
                  <a:tcPr marL="6429" marR="6429" marT="6429"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A1814"/>
                    </a:solidFill>
                  </a:tcPr>
                </a:tc>
                <a:extLst>
                  <a:ext uri="{0D108BD9-81ED-4DB2-BD59-A6C34878D82A}">
                    <a16:rowId xmlns:a16="http://schemas.microsoft.com/office/drawing/2014/main" val="1331179339"/>
                  </a:ext>
                </a:extLst>
              </a:tr>
            </a:tbl>
          </a:graphicData>
        </a:graphic>
      </p:graphicFrame>
      <p:sp>
        <p:nvSpPr>
          <p:cNvPr id="11" name="TextBox 10">
            <a:extLst>
              <a:ext uri="{FF2B5EF4-FFF2-40B4-BE49-F238E27FC236}">
                <a16:creationId xmlns:a16="http://schemas.microsoft.com/office/drawing/2014/main" id="{8E865A8A-843F-C313-2962-4E8FB78DA9B3}"/>
              </a:ext>
            </a:extLst>
          </p:cNvPr>
          <p:cNvSpPr txBox="1"/>
          <p:nvPr/>
        </p:nvSpPr>
        <p:spPr>
          <a:xfrm>
            <a:off x="1133706" y="184438"/>
            <a:ext cx="7720361" cy="400110"/>
          </a:xfrm>
          <a:prstGeom prst="rect">
            <a:avLst/>
          </a:prstGeom>
          <a:noFill/>
        </p:spPr>
        <p:txBody>
          <a:bodyPr wrap="square">
            <a:spAutoFit/>
          </a:bodyPr>
          <a:lstStyle/>
          <a:p>
            <a:r>
              <a:rPr lang="en-US" sz="2000" dirty="0">
                <a:solidFill>
                  <a:schemeClr val="bg1"/>
                </a:solidFill>
                <a:latin typeface="Helvetica Neue" panose="020B0604020202020204" charset="0"/>
              </a:rPr>
              <a:t>Comparison of Compression Strategies: Draco vs </a:t>
            </a:r>
            <a:r>
              <a:rPr lang="en-US" sz="2000" dirty="0" err="1">
                <a:solidFill>
                  <a:schemeClr val="bg1"/>
                </a:solidFill>
                <a:latin typeface="Helvetica Neue" panose="020B0604020202020204" charset="0"/>
              </a:rPr>
              <a:t>TVMC+Draco</a:t>
            </a:r>
            <a:endParaRPr lang="en-US" sz="2000" dirty="0">
              <a:solidFill>
                <a:schemeClr val="bg1"/>
              </a:solidFill>
              <a:latin typeface="Helvetica Neue" panose="020B0604020202020204" charset="0"/>
            </a:endParaRPr>
          </a:p>
        </p:txBody>
      </p:sp>
      <p:sp>
        <p:nvSpPr>
          <p:cNvPr id="12" name="Rectangle 1">
            <a:extLst>
              <a:ext uri="{FF2B5EF4-FFF2-40B4-BE49-F238E27FC236}">
                <a16:creationId xmlns:a16="http://schemas.microsoft.com/office/drawing/2014/main" id="{9F76A42D-77CA-A3A1-7BD9-DAF9C8AC3768}"/>
              </a:ext>
            </a:extLst>
          </p:cNvPr>
          <p:cNvSpPr>
            <a:spLocks noChangeArrowheads="1"/>
          </p:cNvSpPr>
          <p:nvPr/>
        </p:nvSpPr>
        <p:spPr bwMode="auto">
          <a:xfrm>
            <a:off x="268047" y="787531"/>
            <a:ext cx="848105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Helvetica Neue" panose="020B0604020202020204" charset="0"/>
              </a:rPr>
              <a:t>To evaluate the effectiveness of TVMC’s mesh compression pipeline, we conducted a direct comparison between standalone Draco compression and the full </a:t>
            </a:r>
            <a:r>
              <a:rPr kumimoji="0" lang="en-US" altLang="en-US" sz="1000" b="0" i="0" u="none" strike="noStrike" cap="none" normalizeH="0" baseline="0" dirty="0" err="1">
                <a:ln>
                  <a:noFill/>
                </a:ln>
                <a:solidFill>
                  <a:schemeClr val="bg1"/>
                </a:solidFill>
                <a:effectLst/>
                <a:latin typeface="Helvetica Neue" panose="020B0604020202020204" charset="0"/>
              </a:rPr>
              <a:t>TVMC+Draco</a:t>
            </a:r>
            <a:r>
              <a:rPr kumimoji="0" lang="en-US" altLang="en-US" sz="1000" b="0" i="0" u="none" strike="noStrike" cap="none" normalizeH="0" baseline="0" dirty="0">
                <a:ln>
                  <a:noFill/>
                </a:ln>
                <a:solidFill>
                  <a:schemeClr val="bg1"/>
                </a:solidFill>
                <a:effectLst/>
                <a:latin typeface="Helvetica Neue" panose="020B0604020202020204" charset="0"/>
              </a:rPr>
              <a:t> method. Using a custom Python script, we automated the compression and metric collection process across multiple frames from the </a:t>
            </a:r>
            <a:r>
              <a:rPr kumimoji="0" lang="en-US" altLang="en-US" sz="1000" b="0" i="1" u="none" strike="noStrike" cap="none" normalizeH="0" baseline="0" dirty="0">
                <a:ln>
                  <a:noFill/>
                </a:ln>
                <a:solidFill>
                  <a:schemeClr val="bg1"/>
                </a:solidFill>
                <a:effectLst/>
                <a:latin typeface="Helvetica Neue" panose="020B0604020202020204" charset="0"/>
              </a:rPr>
              <a:t>50004_shake_arms</a:t>
            </a:r>
            <a:r>
              <a:rPr kumimoji="0" lang="en-US" altLang="en-US" sz="1000" b="0" i="0" u="none" strike="noStrike" cap="none" normalizeH="0" baseline="0" dirty="0">
                <a:ln>
                  <a:noFill/>
                </a:ln>
                <a:solidFill>
                  <a:schemeClr val="bg1"/>
                </a:solidFill>
                <a:effectLst/>
                <a:latin typeface="Helvetica Neue" panose="020B0604020202020204" charset="0"/>
              </a:rPr>
              <a:t> sequence. Metrics such as D1/D2 distance errors, log10 MSE, PSNR, bitrate, and decode time were extracted. Results indicate that </a:t>
            </a:r>
            <a:r>
              <a:rPr kumimoji="0" lang="en-US" altLang="en-US" sz="1000" b="0" i="0" u="none" strike="noStrike" cap="none" normalizeH="0" baseline="0" dirty="0" err="1">
                <a:ln>
                  <a:noFill/>
                </a:ln>
                <a:solidFill>
                  <a:schemeClr val="bg1"/>
                </a:solidFill>
                <a:effectLst/>
                <a:latin typeface="Helvetica Neue" panose="020B0604020202020204" charset="0"/>
              </a:rPr>
              <a:t>TVMC+Draco</a:t>
            </a:r>
            <a:r>
              <a:rPr kumimoji="0" lang="en-US" altLang="en-US" sz="1000" b="0" i="0" u="none" strike="noStrike" cap="none" normalizeH="0" baseline="0" dirty="0">
                <a:ln>
                  <a:noFill/>
                </a:ln>
                <a:solidFill>
                  <a:schemeClr val="bg1"/>
                </a:solidFill>
                <a:effectLst/>
                <a:latin typeface="Helvetica Neue" panose="020B0604020202020204" charset="0"/>
              </a:rPr>
              <a:t> achieves significantly lower geometric distortion (D1: 38 mm vs 45.8 mm, D2: 42.6 mm vs 52.2 mm) and better reconstruction fidelity (PSNR: 35.1 dB vs 31.6 dB). While </a:t>
            </a:r>
            <a:r>
              <a:rPr kumimoji="0" lang="en-US" altLang="en-US" sz="1000" b="0" i="0" u="none" strike="noStrike" cap="none" normalizeH="0" baseline="0" dirty="0" err="1">
                <a:ln>
                  <a:noFill/>
                </a:ln>
                <a:solidFill>
                  <a:schemeClr val="bg1"/>
                </a:solidFill>
                <a:effectLst/>
                <a:latin typeface="Helvetica Neue" panose="020B0604020202020204" charset="0"/>
              </a:rPr>
              <a:t>TVMC+Draco</a:t>
            </a:r>
            <a:r>
              <a:rPr kumimoji="0" lang="en-US" altLang="en-US" sz="1000" b="0" i="0" u="none" strike="noStrike" cap="none" normalizeH="0" baseline="0" dirty="0">
                <a:ln>
                  <a:noFill/>
                </a:ln>
                <a:solidFill>
                  <a:schemeClr val="bg1"/>
                </a:solidFill>
                <a:effectLst/>
                <a:latin typeface="Helvetica Neue" panose="020B0604020202020204" charset="0"/>
              </a:rPr>
              <a:t> incurs a slightly higher bitrate and marginally slower decode time, the substantial quality improvements justify the additional cost. This analysis highlights the value of incorporating temporally-aware deformation and compression in dynamic mesh pipelines.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bg1"/>
              </a:solidFill>
              <a:effectLst/>
              <a:latin typeface="Helvetica Neue" panose="020B0604020202020204" charset="0"/>
            </a:endParaRPr>
          </a:p>
        </p:txBody>
      </p:sp>
      <p:sp>
        <p:nvSpPr>
          <p:cNvPr id="14" name="TextBox 13">
            <a:extLst>
              <a:ext uri="{FF2B5EF4-FFF2-40B4-BE49-F238E27FC236}">
                <a16:creationId xmlns:a16="http://schemas.microsoft.com/office/drawing/2014/main" id="{D60F08AD-E0E3-43E7-E621-D0E6F088B0C5}"/>
              </a:ext>
            </a:extLst>
          </p:cNvPr>
          <p:cNvSpPr txBox="1"/>
          <p:nvPr/>
        </p:nvSpPr>
        <p:spPr>
          <a:xfrm>
            <a:off x="193706" y="4600347"/>
            <a:ext cx="4572000" cy="461665"/>
          </a:xfrm>
          <a:prstGeom prst="rect">
            <a:avLst/>
          </a:prstGeom>
          <a:noFill/>
        </p:spPr>
        <p:txBody>
          <a:bodyPr wrap="square">
            <a:spAutoFit/>
          </a:bodyPr>
          <a:lstStyle/>
          <a:p>
            <a:r>
              <a:rPr lang="en-US" sz="800">
                <a:solidFill>
                  <a:schemeClr val="bg1"/>
                </a:solidFill>
                <a:latin typeface="Helvetica Neue" panose="020B0604020202020204" charset="0"/>
              </a:rPr>
              <a:t>Bar chart comparing D1 and D2 geometric errors between Draco-only compression and the combined TVMC+Draco pipeline. TVMC+Draco achieves significantly lower error, indicating more accurate mesh reconstruction.</a:t>
            </a:r>
            <a:endParaRPr lang="en-US" sz="800" dirty="0">
              <a:solidFill>
                <a:schemeClr val="bg1"/>
              </a:solidFill>
              <a:latin typeface="Helvetica Neue" panose="020B0604020202020204" charset="0"/>
            </a:endParaRPr>
          </a:p>
        </p:txBody>
      </p:sp>
      <p:sp>
        <p:nvSpPr>
          <p:cNvPr id="16" name="TextBox 15">
            <a:extLst>
              <a:ext uri="{FF2B5EF4-FFF2-40B4-BE49-F238E27FC236}">
                <a16:creationId xmlns:a16="http://schemas.microsoft.com/office/drawing/2014/main" id="{79528172-6E5A-19CB-34CB-9EB99AC2EDDF}"/>
              </a:ext>
            </a:extLst>
          </p:cNvPr>
          <p:cNvSpPr txBox="1"/>
          <p:nvPr/>
        </p:nvSpPr>
        <p:spPr>
          <a:xfrm>
            <a:off x="4572000" y="3931396"/>
            <a:ext cx="4177106" cy="338554"/>
          </a:xfrm>
          <a:prstGeom prst="rect">
            <a:avLst/>
          </a:prstGeom>
          <a:noFill/>
        </p:spPr>
        <p:txBody>
          <a:bodyPr wrap="square">
            <a:spAutoFit/>
          </a:bodyPr>
          <a:lstStyle/>
          <a:p>
            <a:r>
              <a:rPr lang="en-US" sz="800" dirty="0">
                <a:solidFill>
                  <a:schemeClr val="bg1"/>
                </a:solidFill>
                <a:latin typeface="Helvetica Neue" panose="020B0604020202020204" charset="0"/>
              </a:rPr>
              <a:t>Quantitative comparison of compression results. </a:t>
            </a:r>
            <a:r>
              <a:rPr lang="en-US" sz="800" dirty="0" err="1">
                <a:solidFill>
                  <a:schemeClr val="bg1"/>
                </a:solidFill>
                <a:latin typeface="Helvetica Neue" panose="020B0604020202020204" charset="0"/>
              </a:rPr>
              <a:t>TVMC+Draco</a:t>
            </a:r>
            <a:r>
              <a:rPr lang="en-US" sz="800" dirty="0">
                <a:solidFill>
                  <a:schemeClr val="bg1"/>
                </a:solidFill>
                <a:latin typeface="Helvetica Neue" panose="020B0604020202020204" charset="0"/>
              </a:rPr>
              <a:t> outperforms Draco-only in fidelity metrics (D1, D2, PSNR), at the cost of slightly higher bitrate and decode time.</a:t>
            </a:r>
          </a:p>
        </p:txBody>
      </p:sp>
    </p:spTree>
    <p:extLst>
      <p:ext uri="{BB962C8B-B14F-4D97-AF65-F5344CB8AC3E}">
        <p14:creationId xmlns:p14="http://schemas.microsoft.com/office/powerpoint/2010/main" val="3624943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
          <a:extLst>
            <a:ext uri="{FF2B5EF4-FFF2-40B4-BE49-F238E27FC236}">
              <a16:creationId xmlns:a16="http://schemas.microsoft.com/office/drawing/2014/main" id="{6C7E3404-FE82-C113-DD3D-385DC68A37D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CE29CD7-668B-CCE8-4143-9A7879C5C405}"/>
              </a:ext>
            </a:extLst>
          </p:cNvPr>
          <p:cNvPicPr>
            <a:picLocks noChangeAspect="1"/>
          </p:cNvPicPr>
          <p:nvPr/>
        </p:nvPicPr>
        <p:blipFill>
          <a:blip r:embed="rId2"/>
          <a:stretch>
            <a:fillRect/>
          </a:stretch>
        </p:blipFill>
        <p:spPr>
          <a:xfrm>
            <a:off x="290022" y="1050642"/>
            <a:ext cx="3798758" cy="2523138"/>
          </a:xfrm>
          <a:prstGeom prst="roundRect">
            <a:avLst>
              <a:gd name="adj" fmla="val 8594"/>
            </a:avLst>
          </a:prstGeom>
          <a:solidFill>
            <a:srgbClr val="FFFFFF">
              <a:shade val="85000"/>
            </a:srgbClr>
          </a:solidFill>
          <a:ln>
            <a:noFill/>
          </a:ln>
          <a:effectLst/>
        </p:spPr>
      </p:pic>
      <p:pic>
        <p:nvPicPr>
          <p:cNvPr id="10" name="Picture 9">
            <a:extLst>
              <a:ext uri="{FF2B5EF4-FFF2-40B4-BE49-F238E27FC236}">
                <a16:creationId xmlns:a16="http://schemas.microsoft.com/office/drawing/2014/main" id="{F56EA10D-F2FA-6562-C1ED-9B1AE054144D}"/>
              </a:ext>
            </a:extLst>
          </p:cNvPr>
          <p:cNvPicPr>
            <a:picLocks noChangeAspect="1"/>
          </p:cNvPicPr>
          <p:nvPr/>
        </p:nvPicPr>
        <p:blipFill>
          <a:blip r:embed="rId3"/>
          <a:stretch>
            <a:fillRect/>
          </a:stretch>
        </p:blipFill>
        <p:spPr>
          <a:xfrm>
            <a:off x="4772722" y="1020788"/>
            <a:ext cx="4026148" cy="2552992"/>
          </a:xfrm>
          <a:prstGeom prst="roundRect">
            <a:avLst>
              <a:gd name="adj" fmla="val 8594"/>
            </a:avLst>
          </a:prstGeom>
          <a:solidFill>
            <a:srgbClr val="FFFFFF">
              <a:shade val="85000"/>
            </a:srgbClr>
          </a:solidFill>
          <a:ln>
            <a:noFill/>
          </a:ln>
          <a:effectLst/>
        </p:spPr>
      </p:pic>
      <p:sp>
        <p:nvSpPr>
          <p:cNvPr id="12" name="TextBox 11">
            <a:extLst>
              <a:ext uri="{FF2B5EF4-FFF2-40B4-BE49-F238E27FC236}">
                <a16:creationId xmlns:a16="http://schemas.microsoft.com/office/drawing/2014/main" id="{C90A0FC5-113C-3200-417F-3D7C37834ED6}"/>
              </a:ext>
            </a:extLst>
          </p:cNvPr>
          <p:cNvSpPr txBox="1"/>
          <p:nvPr/>
        </p:nvSpPr>
        <p:spPr>
          <a:xfrm>
            <a:off x="290022" y="3800470"/>
            <a:ext cx="3798758" cy="584775"/>
          </a:xfrm>
          <a:prstGeom prst="rect">
            <a:avLst/>
          </a:prstGeom>
          <a:noFill/>
        </p:spPr>
        <p:txBody>
          <a:bodyPr wrap="square">
            <a:spAutoFit/>
          </a:bodyPr>
          <a:lstStyle/>
          <a:p>
            <a:pPr>
              <a:buNone/>
            </a:pPr>
            <a:r>
              <a:rPr lang="en-US" sz="800" b="1" dirty="0">
                <a:solidFill>
                  <a:schemeClr val="bg1"/>
                </a:solidFill>
                <a:latin typeface="Helvetica Neue" panose="020B0604020202020204" charset="0"/>
              </a:rPr>
              <a:t>Shaking Arms (Frame 15 &amp; 20) – Pipeline With Fixes</a:t>
            </a:r>
          </a:p>
          <a:p>
            <a:r>
              <a:rPr lang="en-US" sz="800" i="1" dirty="0">
                <a:solidFill>
                  <a:schemeClr val="bg1"/>
                </a:solidFill>
                <a:latin typeface="Helvetica Neue" panose="020B0604020202020204" charset="0"/>
              </a:rPr>
              <a:t>Applying improved center extraction, accurate transformation computation, and corrected reference alignment results in clean, temporally stable meshes. The spiking artifacts are eliminated, and the geometry is consistently preserved.</a:t>
            </a:r>
            <a:endParaRPr lang="en-US" sz="800" dirty="0">
              <a:solidFill>
                <a:schemeClr val="bg1"/>
              </a:solidFill>
              <a:latin typeface="Helvetica Neue" panose="020B0604020202020204" charset="0"/>
            </a:endParaRPr>
          </a:p>
        </p:txBody>
      </p:sp>
      <p:sp>
        <p:nvSpPr>
          <p:cNvPr id="14" name="TextBox 13">
            <a:extLst>
              <a:ext uri="{FF2B5EF4-FFF2-40B4-BE49-F238E27FC236}">
                <a16:creationId xmlns:a16="http://schemas.microsoft.com/office/drawing/2014/main" id="{37DC56A6-7D86-A4DB-1F3C-3804DF907899}"/>
              </a:ext>
            </a:extLst>
          </p:cNvPr>
          <p:cNvSpPr txBox="1"/>
          <p:nvPr/>
        </p:nvSpPr>
        <p:spPr>
          <a:xfrm>
            <a:off x="4687229" y="3800470"/>
            <a:ext cx="4166749" cy="461665"/>
          </a:xfrm>
          <a:prstGeom prst="rect">
            <a:avLst/>
          </a:prstGeom>
          <a:noFill/>
        </p:spPr>
        <p:txBody>
          <a:bodyPr wrap="square">
            <a:spAutoFit/>
          </a:bodyPr>
          <a:lstStyle/>
          <a:p>
            <a:pPr>
              <a:buNone/>
            </a:pPr>
            <a:r>
              <a:rPr lang="en-US" sz="800" b="1" dirty="0">
                <a:solidFill>
                  <a:schemeClr val="bg1"/>
                </a:solidFill>
                <a:latin typeface="Helvetica Neue" panose="020B0604020202020204" charset="0"/>
              </a:rPr>
              <a:t>Chicken Wings (Frame 15 &amp; 20) – Pipeline With Fixes</a:t>
            </a:r>
          </a:p>
          <a:p>
            <a:r>
              <a:rPr lang="en-US" sz="800" i="1" dirty="0">
                <a:solidFill>
                  <a:schemeClr val="bg1"/>
                </a:solidFill>
                <a:latin typeface="Helvetica Neue" panose="020B0604020202020204" charset="0"/>
              </a:rPr>
              <a:t>With the corrected pipeline, mesh outputs are smooth, well-aligned, and temporally consistent, enabling accurate compression and higher-quality deformation tracking.</a:t>
            </a:r>
            <a:endParaRPr lang="en-US" sz="800" dirty="0">
              <a:solidFill>
                <a:schemeClr val="bg1"/>
              </a:solidFill>
              <a:latin typeface="Helvetica Neue" panose="020B0604020202020204" charset="0"/>
            </a:endParaRPr>
          </a:p>
        </p:txBody>
      </p:sp>
    </p:spTree>
    <p:extLst>
      <p:ext uri="{BB962C8B-B14F-4D97-AF65-F5344CB8AC3E}">
        <p14:creationId xmlns:p14="http://schemas.microsoft.com/office/powerpoint/2010/main" val="354208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197">
          <a:extLst>
            <a:ext uri="{FF2B5EF4-FFF2-40B4-BE49-F238E27FC236}">
              <a16:creationId xmlns:a16="http://schemas.microsoft.com/office/drawing/2014/main" id="{030C2BEC-8F9A-B183-0189-F04732FB73CE}"/>
            </a:ext>
          </a:extLst>
        </p:cNvPr>
        <p:cNvGrpSpPr/>
        <p:nvPr/>
      </p:nvGrpSpPr>
      <p:grpSpPr>
        <a:xfrm>
          <a:off x="0" y="0"/>
          <a:ext cx="0" cy="0"/>
          <a:chOff x="0" y="0"/>
          <a:chExt cx="0" cy="0"/>
        </a:xfrm>
      </p:grpSpPr>
      <p:sp>
        <p:nvSpPr>
          <p:cNvPr id="198" name="Google Shape;198;p33">
            <a:extLst>
              <a:ext uri="{FF2B5EF4-FFF2-40B4-BE49-F238E27FC236}">
                <a16:creationId xmlns:a16="http://schemas.microsoft.com/office/drawing/2014/main" id="{2619BBC9-4D5C-F1ED-58FA-35926C575227}"/>
              </a:ext>
            </a:extLst>
          </p:cNvPr>
          <p:cNvSpPr txBox="1"/>
          <p:nvPr/>
        </p:nvSpPr>
        <p:spPr>
          <a:xfrm>
            <a:off x="1946189" y="2125807"/>
            <a:ext cx="4798831" cy="1157240"/>
          </a:xfrm>
          <a:prstGeom prst="rect">
            <a:avLst/>
          </a:prstGeom>
          <a:noFill/>
          <a:ln>
            <a:noFill/>
          </a:ln>
        </p:spPr>
        <p:txBody>
          <a:bodyPr spcFirstLastPara="1" wrap="square" lIns="0" tIns="0" rIns="0" bIns="0" anchor="t" anchorCtr="0">
            <a:spAutoFit/>
          </a:bodyPr>
          <a:lstStyle/>
          <a:p>
            <a:pPr marL="158750" marR="0" lvl="0" indent="0" algn="l" rtl="0">
              <a:lnSpc>
                <a:spcPct val="115000"/>
              </a:lnSpc>
              <a:spcBef>
                <a:spcPts val="1200"/>
              </a:spcBef>
              <a:spcAft>
                <a:spcPts val="0"/>
              </a:spcAft>
              <a:buNone/>
            </a:pPr>
            <a:br>
              <a:rPr lang="en" sz="800" b="0" i="0" u="none" strike="noStrike" cap="none">
                <a:solidFill>
                  <a:schemeClr val="dk1"/>
                </a:solidFill>
                <a:latin typeface="Arial"/>
                <a:ea typeface="Arial"/>
                <a:cs typeface="Arial"/>
                <a:sym typeface="Arial"/>
              </a:rPr>
            </a:br>
            <a:endParaRPr sz="800" b="0" i="0" u="none" strike="noStrike" cap="none" dirty="0">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800"/>
              <a:buFont typeface="Arial"/>
              <a:buNone/>
            </a:pPr>
            <a:endParaRPr sz="800" b="0" i="0" u="none" strike="noStrike" cap="none" dirty="0">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800"/>
              <a:buFont typeface="Arial"/>
              <a:buNone/>
            </a:pPr>
            <a:endParaRPr sz="800" b="0" i="0" u="none" strike="noStrike" cap="none" dirty="0">
              <a:solidFill>
                <a:schemeClr val="dk1"/>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700"/>
              <a:buFont typeface="Arial"/>
              <a:buNone/>
            </a:pPr>
            <a:endParaRPr sz="700" b="0" i="0" u="none" strike="noStrike" cap="none" dirty="0">
              <a:solidFill>
                <a:srgbClr val="000000"/>
              </a:solidFill>
              <a:latin typeface="Arial"/>
              <a:ea typeface="Arial"/>
              <a:cs typeface="Arial"/>
              <a:sym typeface="Arial"/>
            </a:endParaRPr>
          </a:p>
        </p:txBody>
      </p:sp>
      <p:sp>
        <p:nvSpPr>
          <p:cNvPr id="199" name="Google Shape;199;p33">
            <a:extLst>
              <a:ext uri="{FF2B5EF4-FFF2-40B4-BE49-F238E27FC236}">
                <a16:creationId xmlns:a16="http://schemas.microsoft.com/office/drawing/2014/main" id="{D54D6F78-9CA2-D818-A769-151000A2F5F1}"/>
              </a:ext>
            </a:extLst>
          </p:cNvPr>
          <p:cNvSpPr/>
          <p:nvPr/>
        </p:nvSpPr>
        <p:spPr>
          <a:xfrm>
            <a:off x="394850" y="1026950"/>
            <a:ext cx="8499600" cy="3836700"/>
          </a:xfrm>
          <a:prstGeom prst="rect">
            <a:avLst/>
          </a:prstGeom>
          <a:noFill/>
          <a:ln>
            <a:noFill/>
          </a:ln>
        </p:spPr>
        <p:txBody>
          <a:bodyPr spcFirstLastPara="1" wrap="square" lIns="91425" tIns="45700" rIns="91425" bIns="45700" anchor="ctr" anchorCtr="0">
            <a:noAutofit/>
          </a:bodyPr>
          <a:lstStyle/>
          <a:p>
            <a:pPr>
              <a:buNone/>
            </a:pPr>
            <a:r>
              <a:rPr lang="en-US" sz="1600" dirty="0">
                <a:solidFill>
                  <a:schemeClr val="bg1"/>
                </a:solidFill>
                <a:latin typeface="Helvetica Neue" panose="020B0604020202020204" charset="0"/>
              </a:rPr>
              <a:t>Strengths</a:t>
            </a:r>
          </a:p>
          <a:p>
            <a:pPr>
              <a:buNone/>
            </a:pPr>
            <a:endParaRPr lang="en-US" sz="1600" dirty="0">
              <a:solidFill>
                <a:schemeClr val="bg1"/>
              </a:solidFill>
              <a:latin typeface="Helvetica Neue" panose="020B0604020202020204" charset="0"/>
            </a:endParaRPr>
          </a:p>
          <a:p>
            <a:pPr marL="171450" indent="-171450">
              <a:buClr>
                <a:schemeClr val="bg1"/>
              </a:buClr>
              <a:buFont typeface="Arial" panose="020B0604020202020204" pitchFamily="34" charset="0"/>
              <a:buChar char="•"/>
            </a:pPr>
            <a:r>
              <a:rPr lang="en-US" sz="1200" dirty="0">
                <a:solidFill>
                  <a:schemeClr val="bg1"/>
                </a:solidFill>
                <a:latin typeface="Helvetica Neue" panose="020B0604020202020204" charset="0"/>
              </a:rPr>
              <a:t>Self-contact Handling: Operates on volume centers instead of surfaces, reducing artifacts in self-occluding regions.</a:t>
            </a:r>
          </a:p>
          <a:p>
            <a:pPr marL="171450" indent="-171450">
              <a:buClr>
                <a:schemeClr val="bg1"/>
              </a:buClr>
              <a:buFont typeface="Arial" panose="020B0604020202020204" pitchFamily="34" charset="0"/>
              <a:buChar char="•"/>
            </a:pPr>
            <a:r>
              <a:rPr lang="en-US" sz="1200" dirty="0">
                <a:solidFill>
                  <a:schemeClr val="bg1"/>
                </a:solidFill>
                <a:latin typeface="Helvetica Neue" panose="020B0604020202020204" charset="0"/>
              </a:rPr>
              <a:t>Volume-Based Deformation: Tracks internal motion using ARAP centers, improving robustness over surface-only methods.</a:t>
            </a:r>
          </a:p>
          <a:p>
            <a:pPr marL="171450" indent="-171450">
              <a:buClr>
                <a:schemeClr val="bg1"/>
              </a:buClr>
              <a:buFont typeface="Arial" panose="020B0604020202020204" pitchFamily="34" charset="0"/>
              <a:buChar char="•"/>
            </a:pPr>
            <a:r>
              <a:rPr lang="en-US" sz="1200" dirty="0">
                <a:solidFill>
                  <a:schemeClr val="bg1"/>
                </a:solidFill>
                <a:latin typeface="Helvetica Neue" panose="020B0604020202020204" charset="0"/>
              </a:rPr>
              <a:t>Compression Modularity: Displacements and reference meshes are encoded separately, allowing plug-and-play codecs.</a:t>
            </a:r>
          </a:p>
          <a:p>
            <a:pPr marL="171450" indent="-171450">
              <a:buClr>
                <a:schemeClr val="bg1"/>
              </a:buClr>
              <a:buFont typeface="Arial" panose="020B0604020202020204" pitchFamily="34" charset="0"/>
              <a:buChar char="•"/>
            </a:pPr>
            <a:r>
              <a:rPr lang="en-US" sz="1200" dirty="0">
                <a:solidFill>
                  <a:schemeClr val="bg1"/>
                </a:solidFill>
                <a:latin typeface="Helvetica Neue" panose="020B0604020202020204" charset="0"/>
              </a:rPr>
              <a:t>Self-Contact Degree: Uses affinity-based heuristics to identify problematic frames — simple, interpretable, and effective.</a:t>
            </a:r>
          </a:p>
          <a:p>
            <a:pPr>
              <a:buFont typeface="Arial" panose="020B0604020202020204" pitchFamily="34" charset="0"/>
              <a:buChar char="•"/>
            </a:pPr>
            <a:endParaRPr lang="en-US" sz="1200" dirty="0">
              <a:solidFill>
                <a:schemeClr val="bg1"/>
              </a:solidFill>
              <a:latin typeface="Helvetica Neue" panose="020B0604020202020204" charset="0"/>
            </a:endParaRPr>
          </a:p>
          <a:p>
            <a:endParaRPr lang="en-US" sz="1000" dirty="0">
              <a:solidFill>
                <a:schemeClr val="bg1"/>
              </a:solidFill>
              <a:latin typeface="Helvetica Neue" panose="020B0604020202020204" charset="0"/>
            </a:endParaRPr>
          </a:p>
          <a:p>
            <a:pPr>
              <a:buNone/>
            </a:pPr>
            <a:r>
              <a:rPr lang="en-US" dirty="0">
                <a:solidFill>
                  <a:schemeClr val="bg1"/>
                </a:solidFill>
                <a:latin typeface="Helvetica Neue" panose="020B0604020202020204" charset="0"/>
              </a:rPr>
              <a:t>Weaknesses</a:t>
            </a:r>
          </a:p>
          <a:p>
            <a:pPr>
              <a:buNone/>
            </a:pPr>
            <a:endParaRPr lang="en-US" dirty="0">
              <a:solidFill>
                <a:schemeClr val="bg1"/>
              </a:solidFill>
              <a:latin typeface="Helvetica Neue" panose="020B0604020202020204" charset="0"/>
            </a:endParaRPr>
          </a:p>
          <a:p>
            <a:pPr marL="171450" indent="-171450">
              <a:buClr>
                <a:schemeClr val="bg1"/>
              </a:buClr>
              <a:buFont typeface="Arial" panose="020B0604020202020204" pitchFamily="34" charset="0"/>
              <a:buChar char="•"/>
            </a:pPr>
            <a:r>
              <a:rPr lang="en-US" sz="1200" dirty="0">
                <a:solidFill>
                  <a:schemeClr val="bg1"/>
                </a:solidFill>
                <a:latin typeface="Helvetica Neue" panose="020B0604020202020204" charset="0"/>
              </a:rPr>
              <a:t>Hard-Coded Frame Dropping: Drops half the frames in each group using a fixed threshold, which may discard valuable motion.</a:t>
            </a:r>
          </a:p>
          <a:p>
            <a:pPr marL="171450" indent="-171450">
              <a:buClr>
                <a:schemeClr val="bg1"/>
              </a:buClr>
              <a:buFont typeface="Arial" panose="020B0604020202020204" pitchFamily="34" charset="0"/>
              <a:buChar char="•"/>
            </a:pPr>
            <a:r>
              <a:rPr lang="en-US" sz="1200" dirty="0">
                <a:solidFill>
                  <a:schemeClr val="bg1"/>
                </a:solidFill>
                <a:latin typeface="Helvetica Neue" panose="020B0604020202020204" charset="0"/>
              </a:rPr>
              <a:t>No End-to-End Learning: The pipeline is fully hand-crafted, lacking adaptability or data-driven optimization.</a:t>
            </a:r>
          </a:p>
          <a:p>
            <a:pPr marL="171450" indent="-171450">
              <a:buClr>
                <a:schemeClr val="bg1"/>
              </a:buClr>
              <a:buFont typeface="Arial" panose="020B0604020202020204" pitchFamily="34" charset="0"/>
              <a:buChar char="•"/>
            </a:pPr>
            <a:r>
              <a:rPr lang="en-US" sz="1200" dirty="0">
                <a:solidFill>
                  <a:schemeClr val="bg1"/>
                </a:solidFill>
                <a:latin typeface="Helvetica Neue" panose="020B0604020202020204" charset="0"/>
              </a:rPr>
              <a:t>Poisson Reconstruction Limitations: Assumes watertight input; can fail or produce noisy surfaces for partial scans.</a:t>
            </a:r>
          </a:p>
          <a:p>
            <a:pPr marL="171450" indent="-171450">
              <a:buClr>
                <a:schemeClr val="bg1"/>
              </a:buClr>
              <a:buFont typeface="Arial" panose="020B0604020202020204" pitchFamily="34" charset="0"/>
              <a:buChar char="•"/>
            </a:pPr>
            <a:r>
              <a:rPr lang="en-US" sz="1200" dirty="0">
                <a:solidFill>
                  <a:schemeClr val="bg1"/>
                </a:solidFill>
                <a:latin typeface="Helvetica Neue" panose="020B0604020202020204" charset="0"/>
              </a:rPr>
              <a:t>Euclidean-Based Blending: Neighbor selection in deformation ignores mesh topology, risking incorrect influence.</a:t>
            </a:r>
          </a:p>
          <a:p>
            <a:pPr marL="171450" indent="-171450">
              <a:buClr>
                <a:schemeClr val="bg1"/>
              </a:buClr>
              <a:buFont typeface="Arial" panose="020B0604020202020204" pitchFamily="34" charset="0"/>
              <a:buChar char="•"/>
            </a:pPr>
            <a:r>
              <a:rPr lang="en-US" sz="1200" dirty="0">
                <a:solidFill>
                  <a:schemeClr val="bg1"/>
                </a:solidFill>
                <a:latin typeface="Helvetica Neue" panose="020B0604020202020204" charset="0"/>
              </a:rPr>
              <a:t>Independent Frame Compression: Draco compresses each displacement separately, ignoring temporal correlation.</a:t>
            </a:r>
          </a:p>
          <a:p>
            <a:pPr marL="171450" indent="-171450">
              <a:buClr>
                <a:schemeClr val="bg1"/>
              </a:buClr>
              <a:buFont typeface="Arial" panose="020B0604020202020204" pitchFamily="34" charset="0"/>
              <a:buChar char="•"/>
            </a:pPr>
            <a:r>
              <a:rPr lang="en-US" sz="1200" dirty="0">
                <a:solidFill>
                  <a:schemeClr val="bg1"/>
                </a:solidFill>
                <a:latin typeface="Helvetica Neue" panose="020B0604020202020204" charset="0"/>
              </a:rPr>
              <a:t>Displacement Instability: Nearest-neighbor-based reconstruction can introduce local artifacts under fast motion, self-intersections, or inconsistent mesh topology — limiting generalization across DFAUST sequences </a:t>
            </a:r>
            <a:r>
              <a:rPr lang="en-US" sz="1200" dirty="0" err="1">
                <a:solidFill>
                  <a:schemeClr val="bg1"/>
                </a:solidFill>
                <a:latin typeface="Helvetica Neue" panose="020B0604020202020204" charset="0"/>
              </a:rPr>
              <a:t>i.e</a:t>
            </a:r>
            <a:r>
              <a:rPr lang="en-US" sz="1200" dirty="0">
                <a:solidFill>
                  <a:schemeClr val="bg1"/>
                </a:solidFill>
                <a:latin typeface="Helvetica Neue" panose="020B0604020202020204" charset="0"/>
              </a:rPr>
              <a:t> external datasets which were not provided by the paper.</a:t>
            </a:r>
          </a:p>
          <a:p>
            <a:pPr marL="0" marR="0" lvl="0" indent="0" algn="l" rtl="0">
              <a:lnSpc>
                <a:spcPct val="100000"/>
              </a:lnSpc>
              <a:spcBef>
                <a:spcPts val="0"/>
              </a:spcBef>
              <a:spcAft>
                <a:spcPts val="0"/>
              </a:spcAft>
              <a:buClr>
                <a:srgbClr val="000000"/>
              </a:buClr>
              <a:buSzPts val="1000"/>
              <a:buFont typeface="Arial"/>
              <a:buNone/>
            </a:pPr>
            <a:endParaRPr sz="1000" i="0" u="none" strike="noStrike" cap="none" dirty="0">
              <a:solidFill>
                <a:schemeClr val="bg1"/>
              </a:solidFill>
              <a:latin typeface="Helvetica Neue" panose="020B0604020202020204" charset="0"/>
              <a:ea typeface="Helvetica Neue"/>
              <a:cs typeface="Helvetica Neue"/>
              <a:sym typeface="Helvetica Neue"/>
            </a:endParaRPr>
          </a:p>
        </p:txBody>
      </p:sp>
      <p:sp>
        <p:nvSpPr>
          <p:cNvPr id="200" name="Google Shape;200;p33">
            <a:extLst>
              <a:ext uri="{FF2B5EF4-FFF2-40B4-BE49-F238E27FC236}">
                <a16:creationId xmlns:a16="http://schemas.microsoft.com/office/drawing/2014/main" id="{EE19A461-3DA9-1457-065C-B739496C523C}"/>
              </a:ext>
            </a:extLst>
          </p:cNvPr>
          <p:cNvSpPr txBox="1"/>
          <p:nvPr/>
        </p:nvSpPr>
        <p:spPr>
          <a:xfrm>
            <a:off x="1163443" y="377135"/>
            <a:ext cx="737839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DF2"/>
              </a:buClr>
              <a:buSzPts val="4000"/>
              <a:buFont typeface="Arial"/>
              <a:buNone/>
            </a:pPr>
            <a:r>
              <a:rPr lang="en-US" sz="2800" b="0" i="0" u="none" strike="noStrike" cap="none" dirty="0">
                <a:solidFill>
                  <a:srgbClr val="FFFDF2"/>
                </a:solidFill>
                <a:latin typeface="Helvetica Neue"/>
                <a:ea typeface="Helvetica Neue"/>
                <a:cs typeface="Helvetica Neue"/>
                <a:sym typeface="Helvetica Neue"/>
              </a:rPr>
              <a:t>Critical Analysis and Proposed Enhancements</a:t>
            </a:r>
            <a:endParaRPr lang="en-US" sz="2800" dirty="0"/>
          </a:p>
        </p:txBody>
      </p:sp>
    </p:spTree>
    <p:extLst>
      <p:ext uri="{BB962C8B-B14F-4D97-AF65-F5344CB8AC3E}">
        <p14:creationId xmlns:p14="http://schemas.microsoft.com/office/powerpoint/2010/main" val="2042973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197">
          <a:extLst>
            <a:ext uri="{FF2B5EF4-FFF2-40B4-BE49-F238E27FC236}">
              <a16:creationId xmlns:a16="http://schemas.microsoft.com/office/drawing/2014/main" id="{6439AD0E-5FD9-C10F-4477-7021FEA2A2EE}"/>
            </a:ext>
          </a:extLst>
        </p:cNvPr>
        <p:cNvGrpSpPr/>
        <p:nvPr/>
      </p:nvGrpSpPr>
      <p:grpSpPr>
        <a:xfrm>
          <a:off x="0" y="0"/>
          <a:ext cx="0" cy="0"/>
          <a:chOff x="0" y="0"/>
          <a:chExt cx="0" cy="0"/>
        </a:xfrm>
      </p:grpSpPr>
      <p:sp>
        <p:nvSpPr>
          <p:cNvPr id="200" name="Google Shape;200;p33">
            <a:extLst>
              <a:ext uri="{FF2B5EF4-FFF2-40B4-BE49-F238E27FC236}">
                <a16:creationId xmlns:a16="http://schemas.microsoft.com/office/drawing/2014/main" id="{91332362-D6B4-F0F3-A965-26B1B1D3A769}"/>
              </a:ext>
            </a:extLst>
          </p:cNvPr>
          <p:cNvSpPr txBox="1"/>
          <p:nvPr/>
        </p:nvSpPr>
        <p:spPr>
          <a:xfrm>
            <a:off x="0" y="183555"/>
            <a:ext cx="646027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DF2"/>
              </a:buClr>
              <a:buSzPts val="4000"/>
              <a:buFont typeface="Arial"/>
              <a:buNone/>
            </a:pPr>
            <a:r>
              <a:rPr lang="en-US" sz="2800" dirty="0">
                <a:solidFill>
                  <a:srgbClr val="FFFDF2"/>
                </a:solidFill>
                <a:latin typeface="Helvetica Neue"/>
                <a:ea typeface="Helvetica Neue"/>
                <a:cs typeface="Helvetica Neue"/>
                <a:sym typeface="Helvetica Neue"/>
              </a:rPr>
              <a:t>Suggested Improvements</a:t>
            </a:r>
            <a:endParaRPr lang="en-US" sz="2800" dirty="0"/>
          </a:p>
        </p:txBody>
      </p:sp>
      <p:sp>
        <p:nvSpPr>
          <p:cNvPr id="3" name="Rectangle 3">
            <a:extLst>
              <a:ext uri="{FF2B5EF4-FFF2-40B4-BE49-F238E27FC236}">
                <a16:creationId xmlns:a16="http://schemas.microsoft.com/office/drawing/2014/main" id="{94D6C3F8-708E-7B1D-8327-3C9E6A307D3C}"/>
              </a:ext>
            </a:extLst>
          </p:cNvPr>
          <p:cNvSpPr>
            <a:spLocks noChangeArrowheads="1"/>
          </p:cNvSpPr>
          <p:nvPr/>
        </p:nvSpPr>
        <p:spPr bwMode="auto">
          <a:xfrm>
            <a:off x="185853" y="677291"/>
            <a:ext cx="5203902"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chemeClr val="bg1"/>
                </a:solidFill>
                <a:effectLst/>
                <a:latin typeface="Helvetica Neue" panose="020B0604020202020204" charset="0"/>
              </a:rPr>
              <a:t>1. </a:t>
            </a:r>
            <a:r>
              <a:rPr kumimoji="0" lang="en-US" altLang="en-US" sz="1000" b="1" i="0" u="none" strike="noStrike" cap="none" normalizeH="0" baseline="0" dirty="0">
                <a:ln>
                  <a:noFill/>
                </a:ln>
                <a:solidFill>
                  <a:schemeClr val="bg1"/>
                </a:solidFill>
                <a:effectLst/>
                <a:latin typeface="Helvetica Neue" panose="020B0604020202020204" charset="0"/>
              </a:rPr>
              <a:t>Soft Frame Fusion (instead of hard discarding)</a:t>
            </a:r>
            <a:br>
              <a:rPr kumimoji="0" lang="en-US" altLang="en-US" sz="1000" i="0" u="none" strike="noStrike" cap="none" normalizeH="0" baseline="0" dirty="0">
                <a:ln>
                  <a:noFill/>
                </a:ln>
                <a:solidFill>
                  <a:schemeClr val="bg1"/>
                </a:solidFill>
                <a:effectLst/>
                <a:latin typeface="Helvetica Neue" panose="020B0604020202020204" charset="0"/>
              </a:rPr>
            </a:br>
            <a:r>
              <a:rPr kumimoji="0" lang="en-US" altLang="en-US" sz="1000" i="0" u="none" strike="noStrike" cap="none" normalizeH="0" baseline="0" dirty="0">
                <a:ln>
                  <a:noFill/>
                </a:ln>
                <a:solidFill>
                  <a:schemeClr val="bg1"/>
                </a:solidFill>
                <a:effectLst/>
                <a:latin typeface="Helvetica Neue" panose="020B0604020202020204" charset="0"/>
              </a:rPr>
              <a:t>Use weighted averages of all frames in a group, where each frame’s influence is based on its self-contact confidence. This avoids losing valuable data due to fixed thresholds.</a:t>
            </a:r>
            <a:endParaRPr lang="en-US" altLang="en-US" sz="1000" dirty="0">
              <a:solidFill>
                <a:schemeClr val="bg1"/>
              </a:solidFill>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chemeClr val="bg1"/>
                </a:solidFill>
                <a:effectLst/>
                <a:latin typeface="Helvetica Neue" panose="020B0604020202020204" charset="0"/>
              </a:rPr>
              <a:t>2</a:t>
            </a:r>
            <a:r>
              <a:rPr kumimoji="0" lang="en-US" altLang="en-US" sz="1000" b="1" i="0" u="none" strike="noStrike" cap="none" normalizeH="0" baseline="0" dirty="0">
                <a:ln>
                  <a:noFill/>
                </a:ln>
                <a:solidFill>
                  <a:schemeClr val="bg1"/>
                </a:solidFill>
                <a:effectLst/>
                <a:latin typeface="Helvetica Neue" panose="020B0604020202020204" charset="0"/>
              </a:rPr>
              <a:t>. Lightweight Learned Deformation Predictor</a:t>
            </a:r>
            <a:br>
              <a:rPr kumimoji="0" lang="en-US" altLang="en-US" sz="1000" i="0" u="none" strike="noStrike" cap="none" normalizeH="0" baseline="0" dirty="0">
                <a:ln>
                  <a:noFill/>
                </a:ln>
                <a:solidFill>
                  <a:schemeClr val="bg1"/>
                </a:solidFill>
                <a:effectLst/>
                <a:latin typeface="Helvetica Neue" panose="020B0604020202020204" charset="0"/>
              </a:rPr>
            </a:br>
            <a:r>
              <a:rPr kumimoji="0" lang="en-US" altLang="en-US" sz="1000" i="0" u="none" strike="noStrike" cap="none" normalizeH="0" baseline="0" dirty="0">
                <a:ln>
                  <a:noFill/>
                </a:ln>
                <a:solidFill>
                  <a:schemeClr val="bg1"/>
                </a:solidFill>
                <a:effectLst/>
                <a:latin typeface="Helvetica Neue" panose="020B0604020202020204" charset="0"/>
              </a:rPr>
              <a:t>Replace hand-tuned deformation steps with a small neural network that learns to predict how each volume center should move, improving adaptability and robustness.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chemeClr val="bg1"/>
                </a:solidFill>
                <a:effectLst/>
                <a:latin typeface="Helvetica Neue" panose="020B0604020202020204" charset="0"/>
              </a:rPr>
              <a:t>3. </a:t>
            </a:r>
            <a:r>
              <a:rPr kumimoji="0" lang="en-US" altLang="en-US" sz="1000" b="1" i="0" u="none" strike="noStrike" cap="none" normalizeH="0" baseline="0" dirty="0">
                <a:ln>
                  <a:noFill/>
                </a:ln>
                <a:solidFill>
                  <a:schemeClr val="bg1"/>
                </a:solidFill>
                <a:effectLst/>
                <a:latin typeface="Helvetica Neue" panose="020B0604020202020204" charset="0"/>
              </a:rPr>
              <a:t>Implicit Surface Fitting (Instead of Poisson)</a:t>
            </a:r>
            <a:br>
              <a:rPr kumimoji="0" lang="en-US" altLang="en-US" sz="1000" i="0" u="none" strike="noStrike" cap="none" normalizeH="0" baseline="0" dirty="0">
                <a:ln>
                  <a:noFill/>
                </a:ln>
                <a:solidFill>
                  <a:schemeClr val="bg1"/>
                </a:solidFill>
                <a:effectLst/>
                <a:latin typeface="Helvetica Neue" panose="020B0604020202020204" charset="0"/>
              </a:rPr>
            </a:br>
            <a:r>
              <a:rPr kumimoji="0" lang="en-US" altLang="en-US" sz="1000" i="0" u="none" strike="noStrike" cap="none" normalizeH="0" baseline="0" dirty="0">
                <a:ln>
                  <a:noFill/>
                </a:ln>
                <a:solidFill>
                  <a:schemeClr val="bg1"/>
                </a:solidFill>
                <a:effectLst/>
                <a:latin typeface="Helvetica Neue" panose="020B0604020202020204" charset="0"/>
              </a:rPr>
              <a:t>Poisson reconstruction may fail on non-watertight or noisy meshes. Implicit surface models, such as occupancy networks or signed distance functions, can offer smoother and more reliable surfaces. Reference: Sang, L., Canfes, Z., Cao, D., Bernard, F., &amp; Cremers, D. (2025). Implicit Neural Surface Deformation with Explicit Velocity Fields. arXiv preprint arXiv:2501.14038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chemeClr val="bg1"/>
                </a:solidFill>
                <a:effectLst/>
                <a:latin typeface="Helvetica Neue" panose="020B0604020202020204" charset="0"/>
              </a:rPr>
              <a:t>4. </a:t>
            </a:r>
            <a:r>
              <a:rPr kumimoji="0" lang="en-US" altLang="en-US" sz="1000" b="1" i="0" u="none" strike="noStrike" cap="none" normalizeH="0" baseline="0" dirty="0">
                <a:ln>
                  <a:noFill/>
                </a:ln>
                <a:solidFill>
                  <a:schemeClr val="bg1"/>
                </a:solidFill>
                <a:effectLst/>
                <a:latin typeface="Helvetica Neue" panose="020B0604020202020204" charset="0"/>
              </a:rPr>
              <a:t>Geodesic Blending via Mesh Graph</a:t>
            </a:r>
            <a:br>
              <a:rPr kumimoji="0" lang="en-US" altLang="en-US" sz="1000" i="0" u="none" strike="noStrike" cap="none" normalizeH="0" baseline="0" dirty="0">
                <a:ln>
                  <a:noFill/>
                </a:ln>
                <a:solidFill>
                  <a:schemeClr val="bg1"/>
                </a:solidFill>
                <a:effectLst/>
                <a:latin typeface="Helvetica Neue" panose="020B0604020202020204" charset="0"/>
              </a:rPr>
            </a:br>
            <a:r>
              <a:rPr kumimoji="0" lang="en-US" altLang="en-US" sz="1000" i="0" u="none" strike="noStrike" cap="none" normalizeH="0" baseline="0" dirty="0">
                <a:ln>
                  <a:noFill/>
                </a:ln>
                <a:solidFill>
                  <a:schemeClr val="bg1"/>
                </a:solidFill>
                <a:effectLst/>
                <a:latin typeface="Helvetica Neue" panose="020B0604020202020204" charset="0"/>
              </a:rPr>
              <a:t>Current blending uses Euclidean distances which ignore mesh structure. Using mesh graphs and geodesic distances ensures better topology-aware deformation.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chemeClr val="bg1"/>
                </a:solidFill>
                <a:effectLst/>
                <a:latin typeface="Helvetica Neue" panose="020B0604020202020204" charset="0"/>
              </a:rPr>
              <a:t>5. </a:t>
            </a:r>
            <a:r>
              <a:rPr kumimoji="0" lang="en-US" altLang="en-US" sz="1000" b="1" i="0" u="none" strike="noStrike" cap="none" normalizeH="0" baseline="0" dirty="0">
                <a:ln>
                  <a:noFill/>
                </a:ln>
                <a:solidFill>
                  <a:schemeClr val="bg1"/>
                </a:solidFill>
                <a:effectLst/>
                <a:latin typeface="Helvetica Neue" panose="020B0604020202020204" charset="0"/>
              </a:rPr>
              <a:t>Temporal Delta Encoding for Displacements</a:t>
            </a:r>
            <a:br>
              <a:rPr kumimoji="0" lang="en-US" altLang="en-US" sz="1000" i="0" u="none" strike="noStrike" cap="none" normalizeH="0" baseline="0" dirty="0">
                <a:ln>
                  <a:noFill/>
                </a:ln>
                <a:solidFill>
                  <a:schemeClr val="bg1"/>
                </a:solidFill>
                <a:effectLst/>
                <a:latin typeface="Helvetica Neue" panose="020B0604020202020204" charset="0"/>
              </a:rPr>
            </a:br>
            <a:r>
              <a:rPr kumimoji="0" lang="en-US" altLang="en-US" sz="1000" i="0" u="none" strike="noStrike" cap="none" normalizeH="0" baseline="0" dirty="0">
                <a:ln>
                  <a:noFill/>
                </a:ln>
                <a:solidFill>
                  <a:schemeClr val="bg1"/>
                </a:solidFill>
                <a:effectLst/>
                <a:latin typeface="Helvetica Neue" panose="020B0604020202020204" charset="0"/>
              </a:rPr>
              <a:t>Instead of storing absolute displacements for every frame, compress only the differences between consecutive frames. This reduces redundancy and improves compression ratios.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chemeClr val="bg1"/>
                </a:solidFill>
                <a:effectLst/>
                <a:latin typeface="Helvetica Neue" panose="020B0604020202020204" charset="0"/>
              </a:rPr>
              <a:t>6. </a:t>
            </a:r>
            <a:r>
              <a:rPr kumimoji="0" lang="en-US" altLang="en-US" sz="1000" b="1" i="0" u="none" strike="noStrike" cap="none" normalizeH="0" baseline="0" dirty="0">
                <a:ln>
                  <a:noFill/>
                </a:ln>
                <a:solidFill>
                  <a:schemeClr val="bg1"/>
                </a:solidFill>
                <a:effectLst/>
                <a:latin typeface="Helvetica Neue" panose="020B0604020202020204" charset="0"/>
              </a:rPr>
              <a:t>Diversity-Based Frame Selection via KL-Divergence</a:t>
            </a:r>
            <a:br>
              <a:rPr kumimoji="0" lang="en-US" altLang="en-US" sz="1000" i="0" u="none" strike="noStrike" cap="none" normalizeH="0" baseline="0" dirty="0">
                <a:ln>
                  <a:noFill/>
                </a:ln>
                <a:solidFill>
                  <a:schemeClr val="bg1"/>
                </a:solidFill>
                <a:effectLst/>
                <a:latin typeface="Helvetica Neue" panose="020B0604020202020204" charset="0"/>
              </a:rPr>
            </a:br>
            <a:r>
              <a:rPr kumimoji="0" lang="en-US" altLang="en-US" sz="1000" i="0" u="none" strike="noStrike" cap="none" normalizeH="0" baseline="0" dirty="0">
                <a:ln>
                  <a:noFill/>
                </a:ln>
                <a:solidFill>
                  <a:schemeClr val="bg1"/>
                </a:solidFill>
                <a:effectLst/>
                <a:latin typeface="Helvetica Neue" panose="020B0604020202020204" charset="0"/>
              </a:rPr>
              <a:t>Rather than picking frames based on simple heuristics, use KL-divergence to select frames that are most distinct from each other, ensuring higher representational diversity within a group.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latin typeface="Helvetica Neue" panose="020B0604020202020204" charset="0"/>
            </a:endParaRPr>
          </a:p>
        </p:txBody>
      </p:sp>
      <p:pic>
        <p:nvPicPr>
          <p:cNvPr id="5" name="Picture 4" descr="A diagram of a computer">
            <a:extLst>
              <a:ext uri="{FF2B5EF4-FFF2-40B4-BE49-F238E27FC236}">
                <a16:creationId xmlns:a16="http://schemas.microsoft.com/office/drawing/2014/main" id="{95968CCF-C868-B166-6634-6923577D742F}"/>
              </a:ext>
            </a:extLst>
          </p:cNvPr>
          <p:cNvPicPr>
            <a:picLocks noChangeAspect="1"/>
          </p:cNvPicPr>
          <p:nvPr/>
        </p:nvPicPr>
        <p:blipFill>
          <a:blip r:embed="rId3"/>
          <a:stretch>
            <a:fillRect/>
          </a:stretch>
        </p:blipFill>
        <p:spPr>
          <a:xfrm>
            <a:off x="6018681" y="1755848"/>
            <a:ext cx="2851748" cy="3057707"/>
          </a:xfrm>
          <a:prstGeom prst="rect">
            <a:avLst/>
          </a:prstGeom>
        </p:spPr>
      </p:pic>
      <p:sp>
        <p:nvSpPr>
          <p:cNvPr id="6" name="TextBox 5">
            <a:extLst>
              <a:ext uri="{FF2B5EF4-FFF2-40B4-BE49-F238E27FC236}">
                <a16:creationId xmlns:a16="http://schemas.microsoft.com/office/drawing/2014/main" id="{135CF38E-E858-1838-4D4C-3D1D365D08B7}"/>
              </a:ext>
            </a:extLst>
          </p:cNvPr>
          <p:cNvSpPr txBox="1"/>
          <p:nvPr/>
        </p:nvSpPr>
        <p:spPr>
          <a:xfrm>
            <a:off x="6513049" y="4775279"/>
            <a:ext cx="1863011" cy="184666"/>
          </a:xfrm>
          <a:prstGeom prst="rect">
            <a:avLst/>
          </a:prstGeom>
          <a:noFill/>
        </p:spPr>
        <p:txBody>
          <a:bodyPr wrap="none" rtlCol="0">
            <a:spAutoFit/>
          </a:bodyPr>
          <a:lstStyle/>
          <a:p>
            <a:r>
              <a:rPr lang="en-US" sz="600" dirty="0">
                <a:solidFill>
                  <a:schemeClr val="bg1"/>
                </a:solidFill>
                <a:latin typeface="Helvetica Neue" panose="020B0604020202020204" charset="0"/>
              </a:rPr>
              <a:t>Example Neural Network for Deformation Predictor</a:t>
            </a:r>
          </a:p>
        </p:txBody>
      </p:sp>
      <p:sp>
        <p:nvSpPr>
          <p:cNvPr id="12" name="TextBox 11">
            <a:extLst>
              <a:ext uri="{FF2B5EF4-FFF2-40B4-BE49-F238E27FC236}">
                <a16:creationId xmlns:a16="http://schemas.microsoft.com/office/drawing/2014/main" id="{97A71EF6-33E7-54C7-111E-457CB94A774F}"/>
              </a:ext>
            </a:extLst>
          </p:cNvPr>
          <p:cNvSpPr txBox="1"/>
          <p:nvPr/>
        </p:nvSpPr>
        <p:spPr>
          <a:xfrm>
            <a:off x="5930963" y="1465625"/>
            <a:ext cx="3027184" cy="184666"/>
          </a:xfrm>
          <a:prstGeom prst="rect">
            <a:avLst/>
          </a:prstGeom>
          <a:noFill/>
        </p:spPr>
        <p:txBody>
          <a:bodyPr wrap="square">
            <a:spAutoFit/>
          </a:bodyPr>
          <a:lstStyle/>
          <a:p>
            <a:r>
              <a:rPr lang="en-US" sz="600" dirty="0">
                <a:solidFill>
                  <a:schemeClr val="bg1"/>
                </a:solidFill>
                <a:latin typeface="Helvetica Neue" panose="020B0604020202020204" charset="0"/>
              </a:rPr>
              <a:t>Weighted influence of frames based on self-contact confidence for adaptive averaging.</a:t>
            </a:r>
          </a:p>
        </p:txBody>
      </p:sp>
      <p:pic>
        <p:nvPicPr>
          <p:cNvPr id="16" name="Picture 15" descr="A diagram with colorful circles and a graph&#10;&#10;AI-generated content may be incorrect.">
            <a:extLst>
              <a:ext uri="{FF2B5EF4-FFF2-40B4-BE49-F238E27FC236}">
                <a16:creationId xmlns:a16="http://schemas.microsoft.com/office/drawing/2014/main" id="{93AC7268-2C7B-5A9E-1D9E-CBC2694F8927}"/>
              </a:ext>
            </a:extLst>
          </p:cNvPr>
          <p:cNvPicPr>
            <a:picLocks noChangeAspect="1"/>
          </p:cNvPicPr>
          <p:nvPr/>
        </p:nvPicPr>
        <p:blipFill>
          <a:blip r:embed="rId4"/>
          <a:stretch>
            <a:fillRect/>
          </a:stretch>
        </p:blipFill>
        <p:spPr>
          <a:xfrm>
            <a:off x="6863954" y="329945"/>
            <a:ext cx="1282645" cy="1146981"/>
          </a:xfrm>
          <a:prstGeom prst="rect">
            <a:avLst/>
          </a:prstGeom>
        </p:spPr>
      </p:pic>
    </p:spTree>
    <p:extLst>
      <p:ext uri="{BB962C8B-B14F-4D97-AF65-F5344CB8AC3E}">
        <p14:creationId xmlns:p14="http://schemas.microsoft.com/office/powerpoint/2010/main" val="807569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142"/>
        <p:cNvGrpSpPr/>
        <p:nvPr/>
      </p:nvGrpSpPr>
      <p:grpSpPr>
        <a:xfrm>
          <a:off x="0" y="0"/>
          <a:ext cx="0" cy="0"/>
          <a:chOff x="0" y="0"/>
          <a:chExt cx="0" cy="0"/>
        </a:xfrm>
      </p:grpSpPr>
      <p:pic>
        <p:nvPicPr>
          <p:cNvPr id="5" name="Picture 4" descr="A group of horses with their tails&#10;&#10;AI-generated content may be incorrect.">
            <a:extLst>
              <a:ext uri="{FF2B5EF4-FFF2-40B4-BE49-F238E27FC236}">
                <a16:creationId xmlns:a16="http://schemas.microsoft.com/office/drawing/2014/main" id="{3B937FF7-0A34-30F8-3DD4-23EB8A1E5D50}"/>
              </a:ext>
            </a:extLst>
          </p:cNvPr>
          <p:cNvPicPr>
            <a:picLocks noChangeAspect="1"/>
          </p:cNvPicPr>
          <p:nvPr/>
        </p:nvPicPr>
        <p:blipFill>
          <a:blip r:embed="rId3"/>
          <a:srcRect t="24563"/>
          <a:stretch/>
        </p:blipFill>
        <p:spPr>
          <a:xfrm>
            <a:off x="258709" y="2496290"/>
            <a:ext cx="3487040" cy="1957945"/>
          </a:xfrm>
          <a:prstGeom prst="rect">
            <a:avLst/>
          </a:prstGeom>
        </p:spPr>
      </p:pic>
      <p:sp>
        <p:nvSpPr>
          <p:cNvPr id="144" name="Google Shape;144;p26"/>
          <p:cNvSpPr txBox="1"/>
          <p:nvPr/>
        </p:nvSpPr>
        <p:spPr>
          <a:xfrm>
            <a:off x="258709" y="751440"/>
            <a:ext cx="3487040" cy="129266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2800" dirty="0">
                <a:solidFill>
                  <a:schemeClr val="bg1"/>
                </a:solidFill>
                <a:latin typeface="Helvetica Neue" panose="020B0604020202020204" charset="0"/>
              </a:rPr>
              <a:t>The Problem: </a:t>
            </a:r>
          </a:p>
          <a:p>
            <a:pPr marL="0" marR="0" lvl="0" indent="0" algn="ctr" rtl="0">
              <a:lnSpc>
                <a:spcPct val="100000"/>
              </a:lnSpc>
              <a:spcBef>
                <a:spcPts val="0"/>
              </a:spcBef>
              <a:spcAft>
                <a:spcPts val="0"/>
              </a:spcAft>
              <a:buClr>
                <a:srgbClr val="000000"/>
              </a:buClr>
              <a:buSzPts val="4000"/>
              <a:buFont typeface="Arial"/>
              <a:buNone/>
            </a:pPr>
            <a:r>
              <a:rPr lang="en-US" sz="2800" dirty="0">
                <a:solidFill>
                  <a:schemeClr val="bg1"/>
                </a:solidFill>
                <a:latin typeface="Helvetica Neue" panose="020B0604020202020204" charset="0"/>
              </a:rPr>
              <a:t>Time-Varying Mesh Compression</a:t>
            </a:r>
            <a:endParaRPr lang="en-US" sz="2800" b="0" i="0" u="none" strike="noStrike" cap="none" dirty="0">
              <a:solidFill>
                <a:schemeClr val="bg1"/>
              </a:solidFill>
              <a:latin typeface="Helvetica Neue" panose="020B0604020202020204" charset="0"/>
              <a:ea typeface="Helvetica Neue"/>
              <a:cs typeface="Helvetica Neue"/>
              <a:sym typeface="Helvetica Neue"/>
            </a:endParaRPr>
          </a:p>
        </p:txBody>
      </p:sp>
      <p:sp>
        <p:nvSpPr>
          <p:cNvPr id="3" name="Rectangle 2">
            <a:extLst>
              <a:ext uri="{FF2B5EF4-FFF2-40B4-BE49-F238E27FC236}">
                <a16:creationId xmlns:a16="http://schemas.microsoft.com/office/drawing/2014/main" id="{E1ACC385-F878-459F-8852-1160E2279B79}"/>
              </a:ext>
            </a:extLst>
          </p:cNvPr>
          <p:cNvSpPr>
            <a:spLocks noChangeArrowheads="1"/>
          </p:cNvSpPr>
          <p:nvPr/>
        </p:nvSpPr>
        <p:spPr bwMode="auto">
          <a:xfrm>
            <a:off x="4023360" y="1065129"/>
            <a:ext cx="486193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buClr>
                <a:schemeClr val="bg1"/>
              </a:buClr>
              <a:buFont typeface="Arial" panose="020B0604020202020204" pitchFamily="34" charset="0"/>
              <a:buChar char="•"/>
            </a:pPr>
            <a:r>
              <a:rPr lang="en-US" sz="1000" b="1" dirty="0">
                <a:solidFill>
                  <a:schemeClr val="bg1"/>
                </a:solidFill>
                <a:latin typeface="Helvetica Neue" panose="020B0604020202020204" charset="0"/>
              </a:rPr>
              <a:t>Time-Varying Meshes (TVMs)</a:t>
            </a:r>
            <a:r>
              <a:rPr lang="en-US" sz="1000" dirty="0">
                <a:solidFill>
                  <a:schemeClr val="bg1"/>
                </a:solidFill>
                <a:latin typeface="Helvetica Neue" panose="020B0604020202020204" charset="0"/>
              </a:rPr>
              <a:t> are sequences of dynamic 3D meshes used in AR/VR, telepresence, and volumetric video.</a:t>
            </a:r>
          </a:p>
          <a:p>
            <a:pPr algn="just">
              <a:buClr>
                <a:schemeClr val="bg1"/>
              </a:buClr>
              <a:buFont typeface="Arial" panose="020B0604020202020204" pitchFamily="34" charset="0"/>
              <a:buChar char="•"/>
            </a:pPr>
            <a:r>
              <a:rPr lang="en-US" sz="1000" dirty="0">
                <a:solidFill>
                  <a:schemeClr val="bg1"/>
                </a:solidFill>
                <a:latin typeface="Helvetica Neue" panose="020B0604020202020204" charset="0"/>
              </a:rPr>
              <a:t>Each frame may have a different number of vertices, connectivity, and overall topology.</a:t>
            </a:r>
          </a:p>
          <a:p>
            <a:pPr algn="just">
              <a:buClr>
                <a:schemeClr val="bg1"/>
              </a:buClr>
              <a:buFont typeface="Arial" panose="020B0604020202020204" pitchFamily="34" charset="0"/>
              <a:buChar char="•"/>
            </a:pPr>
            <a:r>
              <a:rPr lang="en-US" sz="1000" dirty="0">
                <a:solidFill>
                  <a:schemeClr val="bg1"/>
                </a:solidFill>
                <a:latin typeface="Helvetica Neue" panose="020B0604020202020204" charset="0"/>
              </a:rPr>
              <a:t>TVMs often include complex non-rigid motion and self-contact (e.g., touching limbs, crossed arms).</a:t>
            </a:r>
          </a:p>
          <a:p>
            <a:pPr algn="just">
              <a:buClr>
                <a:schemeClr val="bg1"/>
              </a:buClr>
              <a:buFont typeface="Arial" panose="020B0604020202020204" pitchFamily="34" charset="0"/>
              <a:buChar char="•"/>
            </a:pPr>
            <a:r>
              <a:rPr lang="en-US" sz="1000" dirty="0">
                <a:solidFill>
                  <a:schemeClr val="bg1"/>
                </a:solidFill>
                <a:latin typeface="Helvetica Neue" panose="020B0604020202020204" charset="0"/>
              </a:rPr>
              <a:t>This dynamic variability makes compression difficult for traditional methods.</a:t>
            </a:r>
          </a:p>
          <a:p>
            <a:pPr algn="just">
              <a:buClr>
                <a:schemeClr val="bg1"/>
              </a:buClr>
              <a:buFont typeface="Arial" panose="020B0604020202020204" pitchFamily="34" charset="0"/>
              <a:buChar char="•"/>
            </a:pPr>
            <a:r>
              <a:rPr lang="en-US" sz="1000" dirty="0">
                <a:solidFill>
                  <a:schemeClr val="bg1"/>
                </a:solidFill>
                <a:latin typeface="Helvetica Neue" panose="020B0604020202020204" charset="0"/>
              </a:rPr>
              <a:t>Existing codecs like MPEG V-DMC require consistent mesh topology, which real-world scans often lack.</a:t>
            </a:r>
          </a:p>
          <a:p>
            <a:pPr algn="just">
              <a:buClr>
                <a:schemeClr val="bg1"/>
              </a:buClr>
              <a:buFont typeface="Arial" panose="020B0604020202020204" pitchFamily="34" charset="0"/>
              <a:buChar char="•"/>
            </a:pPr>
            <a:r>
              <a:rPr lang="en-US" sz="1000" dirty="0">
                <a:solidFill>
                  <a:schemeClr val="bg1"/>
                </a:solidFill>
                <a:latin typeface="Helvetica Neue" panose="020B0604020202020204" charset="0"/>
              </a:rPr>
              <a:t>Frame-based compressors like Google Draco treat each mesh independently, missing temporal redundancy.</a:t>
            </a:r>
          </a:p>
          <a:p>
            <a:pPr algn="just">
              <a:buClr>
                <a:schemeClr val="bg1"/>
              </a:buClr>
              <a:buFont typeface="Arial" panose="020B0604020202020204" pitchFamily="34" charset="0"/>
              <a:buChar char="•"/>
            </a:pPr>
            <a:r>
              <a:rPr lang="en-US" sz="1000" dirty="0">
                <a:solidFill>
                  <a:schemeClr val="bg1"/>
                </a:solidFill>
                <a:latin typeface="Helvetica Neue" panose="020B0604020202020204" charset="0"/>
              </a:rPr>
              <a:t>Standard methods fail to preserve geometry in self-contact regions, leading to artifacts like sticking fingers or distorted   joints.</a:t>
            </a:r>
          </a:p>
          <a:p>
            <a:pPr algn="just">
              <a:buClr>
                <a:schemeClr val="bg1"/>
              </a:buClr>
              <a:buFont typeface="Arial" panose="020B0604020202020204" pitchFamily="34" charset="0"/>
              <a:buChar char="•"/>
            </a:pPr>
            <a:r>
              <a:rPr lang="en-US" sz="1000" dirty="0">
                <a:solidFill>
                  <a:schemeClr val="bg1"/>
                </a:solidFill>
                <a:latin typeface="Helvetica Neue" panose="020B0604020202020204" charset="0"/>
              </a:rPr>
              <a:t>Prior techniques using non-rigid ICP or embedded deformation rely only on surface point correspondences.</a:t>
            </a:r>
          </a:p>
          <a:p>
            <a:pPr algn="just">
              <a:buClr>
                <a:schemeClr val="bg1"/>
              </a:buClr>
              <a:buFont typeface="Arial" panose="020B0604020202020204" pitchFamily="34" charset="0"/>
              <a:buChar char="•"/>
            </a:pPr>
            <a:r>
              <a:rPr lang="en-US" sz="1000" dirty="0">
                <a:solidFill>
                  <a:schemeClr val="bg1"/>
                </a:solidFill>
                <a:latin typeface="Helvetica Neue" panose="020B0604020202020204" charset="0"/>
              </a:rPr>
              <a:t>These methods accumulate error over time and struggle in occlusion-heavy or high-deformation regions.</a:t>
            </a:r>
          </a:p>
          <a:p>
            <a:pPr marL="0" marR="0" lvl="0" indent="0" algn="just" defTabSz="914400" rtl="0" eaLnBrk="0" fontAlgn="base" latinLnBrk="0" hangingPunct="0">
              <a:lnSpc>
                <a:spcPct val="100000"/>
              </a:lnSpc>
              <a:spcBef>
                <a:spcPct val="0"/>
              </a:spcBef>
              <a:spcAft>
                <a:spcPct val="0"/>
              </a:spcAft>
              <a:buClr>
                <a:schemeClr val="bg1"/>
              </a:buClr>
              <a:buSzTx/>
              <a:buFontTx/>
              <a:buNone/>
              <a:tabLst/>
            </a:pPr>
            <a:endParaRPr kumimoji="0" lang="en-US" altLang="en-US" sz="1000" b="0" i="0" u="none" strike="noStrike" cap="none" normalizeH="0" baseline="0" dirty="0">
              <a:ln>
                <a:noFill/>
              </a:ln>
              <a:solidFill>
                <a:schemeClr val="bg1"/>
              </a:solidFill>
              <a:effectLst/>
              <a:latin typeface="Helvetica Neue"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197">
          <a:extLst>
            <a:ext uri="{FF2B5EF4-FFF2-40B4-BE49-F238E27FC236}">
              <a16:creationId xmlns:a16="http://schemas.microsoft.com/office/drawing/2014/main" id="{D77EC4AC-C0C7-489F-A739-1E3A59B027AB}"/>
            </a:ext>
          </a:extLst>
        </p:cNvPr>
        <p:cNvGrpSpPr/>
        <p:nvPr/>
      </p:nvGrpSpPr>
      <p:grpSpPr>
        <a:xfrm>
          <a:off x="0" y="0"/>
          <a:ext cx="0" cy="0"/>
          <a:chOff x="0" y="0"/>
          <a:chExt cx="0" cy="0"/>
        </a:xfrm>
      </p:grpSpPr>
      <p:sp>
        <p:nvSpPr>
          <p:cNvPr id="200" name="Google Shape;200;p33">
            <a:extLst>
              <a:ext uri="{FF2B5EF4-FFF2-40B4-BE49-F238E27FC236}">
                <a16:creationId xmlns:a16="http://schemas.microsoft.com/office/drawing/2014/main" id="{0F57F6BE-0840-2981-3F5C-67C657C9779E}"/>
              </a:ext>
            </a:extLst>
          </p:cNvPr>
          <p:cNvSpPr txBox="1"/>
          <p:nvPr/>
        </p:nvSpPr>
        <p:spPr>
          <a:xfrm>
            <a:off x="704384" y="1004242"/>
            <a:ext cx="737839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DF2"/>
              </a:buClr>
              <a:buSzPts val="4000"/>
              <a:buFont typeface="Arial"/>
              <a:buNone/>
            </a:pPr>
            <a:r>
              <a:rPr lang="en-US" sz="2800" dirty="0">
                <a:solidFill>
                  <a:srgbClr val="FFFDF2"/>
                </a:solidFill>
                <a:latin typeface="Helvetica Neue"/>
                <a:ea typeface="Helvetica Neue"/>
                <a:cs typeface="Helvetica Neue"/>
                <a:sym typeface="Helvetica Neue"/>
              </a:rPr>
              <a:t>Conclusion</a:t>
            </a:r>
            <a:endParaRPr lang="en-US" sz="2800" dirty="0"/>
          </a:p>
        </p:txBody>
      </p:sp>
      <p:sp>
        <p:nvSpPr>
          <p:cNvPr id="3" name="Rectangle 3">
            <a:extLst>
              <a:ext uri="{FF2B5EF4-FFF2-40B4-BE49-F238E27FC236}">
                <a16:creationId xmlns:a16="http://schemas.microsoft.com/office/drawing/2014/main" id="{A82B4B1F-CD4D-A08F-5B9B-CD25DB774530}"/>
              </a:ext>
            </a:extLst>
          </p:cNvPr>
          <p:cNvSpPr>
            <a:spLocks noChangeArrowheads="1"/>
          </p:cNvSpPr>
          <p:nvPr/>
        </p:nvSpPr>
        <p:spPr bwMode="auto">
          <a:xfrm>
            <a:off x="605882" y="1646268"/>
            <a:ext cx="7932235"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200" i="0" u="none" strike="noStrike" cap="none" normalizeH="0" baseline="0" dirty="0">
              <a:ln>
                <a:noFill/>
              </a:ln>
              <a:solidFill>
                <a:schemeClr val="bg1"/>
              </a:solidFill>
              <a:effectLst/>
              <a:latin typeface="Helvetica Neue" panose="020B0604020202020204" charset="0"/>
            </a:endParaRPr>
          </a:p>
          <a:p>
            <a:pPr>
              <a:buNone/>
            </a:pPr>
            <a:r>
              <a:rPr lang="en-US" sz="1200" dirty="0">
                <a:solidFill>
                  <a:schemeClr val="bg1"/>
                </a:solidFill>
                <a:latin typeface="Helvetica Neue" panose="020B0604020202020204" charset="0"/>
              </a:rPr>
              <a:t>This project successfully reproduced and extended the TVMC (Time-Varying Mesh Compression) pipeline on both the official datasets and external DFAUST sequences, validating many of the original claims. Our investigation highlighted the pipeline’s strengths in handling self-contact and modular compression, while also exposing its fragility in high-deformation or topology-inconsistent scenarios like those in DFAUST.</a:t>
            </a:r>
          </a:p>
          <a:p>
            <a:pPr>
              <a:buNone/>
            </a:pPr>
            <a:r>
              <a:rPr lang="en-US" sz="1200" dirty="0">
                <a:solidFill>
                  <a:schemeClr val="bg1"/>
                </a:solidFill>
                <a:latin typeface="Helvetica Neue" panose="020B0604020202020204" charset="0"/>
              </a:rPr>
              <a:t>Through targeted modifications — such as displacement clamping, bidirectional correspondence averaging, and Laplacian smoothing — we improved reconstruction quality significantly on challenging sequences. However, these fixes remain dataset-specific and lack generalizability.</a:t>
            </a:r>
          </a:p>
          <a:p>
            <a:r>
              <a:rPr lang="en-US" sz="1200" dirty="0">
                <a:solidFill>
                  <a:schemeClr val="bg1"/>
                </a:solidFill>
                <a:latin typeface="Helvetica Neue" panose="020B0604020202020204" charset="0"/>
              </a:rPr>
              <a:t>Future work should explore end-to-end learnable deformation models, topology-aware blending, and temporal-aware compression to enhance robustness and scalability. By integrating these advances, we can move closer to real-time, high-fidelity mesh streaming for dynamic human avatars in AR/VR systems.</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200" i="0" u="none" strike="noStrike" cap="none" normalizeH="0" baseline="0" dirty="0">
              <a:ln>
                <a:noFill/>
              </a:ln>
              <a:solidFill>
                <a:schemeClr val="bg1"/>
              </a:solidFill>
              <a:effectLst/>
              <a:latin typeface="Helvetica Neue" panose="020B060402020202020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200" i="0" u="none" strike="noStrike" cap="none" normalizeH="0" baseline="0" dirty="0">
              <a:ln>
                <a:noFill/>
              </a:ln>
              <a:solidFill>
                <a:schemeClr val="bg1"/>
              </a:solidFill>
              <a:effectLst/>
              <a:latin typeface="Helvetica Neue" panose="020B0604020202020204" charset="0"/>
            </a:endParaRPr>
          </a:p>
        </p:txBody>
      </p:sp>
    </p:spTree>
    <p:extLst>
      <p:ext uri="{BB962C8B-B14F-4D97-AF65-F5344CB8AC3E}">
        <p14:creationId xmlns:p14="http://schemas.microsoft.com/office/powerpoint/2010/main" val="893014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204"/>
        <p:cNvGrpSpPr/>
        <p:nvPr/>
      </p:nvGrpSpPr>
      <p:grpSpPr>
        <a:xfrm>
          <a:off x="0" y="0"/>
          <a:ext cx="0" cy="0"/>
          <a:chOff x="0" y="0"/>
          <a:chExt cx="0" cy="0"/>
        </a:xfrm>
      </p:grpSpPr>
      <p:sp>
        <p:nvSpPr>
          <p:cNvPr id="205" name="Google Shape;205;p34"/>
          <p:cNvSpPr txBox="1"/>
          <p:nvPr/>
        </p:nvSpPr>
        <p:spPr>
          <a:xfrm>
            <a:off x="1946189" y="2125807"/>
            <a:ext cx="4798800" cy="981900"/>
          </a:xfrm>
          <a:prstGeom prst="rect">
            <a:avLst/>
          </a:prstGeom>
          <a:noFill/>
          <a:ln>
            <a:noFill/>
          </a:ln>
        </p:spPr>
        <p:txBody>
          <a:bodyPr spcFirstLastPara="1" wrap="square" lIns="0" tIns="0" rIns="0" bIns="0" anchor="t" anchorCtr="0">
            <a:spAutoFit/>
          </a:bodyPr>
          <a:lstStyle/>
          <a:p>
            <a:pPr marL="158750" marR="0" lvl="0" indent="0" algn="l" rtl="0">
              <a:lnSpc>
                <a:spcPct val="115000"/>
              </a:lnSpc>
              <a:spcBef>
                <a:spcPts val="1200"/>
              </a:spcBef>
              <a:spcAft>
                <a:spcPts val="0"/>
              </a:spcAft>
              <a:buNone/>
            </a:pPr>
            <a:br>
              <a:rPr lang="en" sz="800" b="0" i="0" u="none" strike="noStrike" cap="none">
                <a:solidFill>
                  <a:schemeClr val="dk1"/>
                </a:solidFill>
                <a:latin typeface="Arial"/>
                <a:ea typeface="Arial"/>
                <a:cs typeface="Arial"/>
                <a:sym typeface="Arial"/>
              </a:rPr>
            </a:br>
            <a:endParaRPr sz="800" b="0" i="0" u="none" strike="noStrike" cap="none" dirty="0">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800"/>
              <a:buFont typeface="Arial"/>
              <a:buNone/>
            </a:pPr>
            <a:endParaRPr sz="800" b="0" i="0" u="none" strike="noStrike" cap="none" dirty="0">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800"/>
              <a:buFont typeface="Arial"/>
              <a:buNone/>
            </a:pPr>
            <a:endParaRPr sz="800" b="0" i="0" u="none" strike="noStrike" cap="none" dirty="0">
              <a:solidFill>
                <a:schemeClr val="dk1"/>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700"/>
              <a:buFont typeface="Arial"/>
              <a:buNone/>
            </a:pPr>
            <a:endParaRPr sz="700" b="0" i="0" u="none" strike="noStrike" cap="none" dirty="0">
              <a:solidFill>
                <a:srgbClr val="000000"/>
              </a:solidFill>
              <a:latin typeface="Arial"/>
              <a:ea typeface="Arial"/>
              <a:cs typeface="Arial"/>
              <a:sym typeface="Arial"/>
            </a:endParaRPr>
          </a:p>
        </p:txBody>
      </p:sp>
      <p:sp>
        <p:nvSpPr>
          <p:cNvPr id="206" name="Google Shape;206;p34"/>
          <p:cNvSpPr txBox="1"/>
          <p:nvPr/>
        </p:nvSpPr>
        <p:spPr>
          <a:xfrm>
            <a:off x="2286000" y="2217760"/>
            <a:ext cx="45720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DF2"/>
              </a:buClr>
              <a:buSzPts val="4000"/>
              <a:buFont typeface="Arial"/>
              <a:buNone/>
            </a:pPr>
            <a:r>
              <a:rPr lang="en" sz="5000">
                <a:solidFill>
                  <a:srgbClr val="FFFDF2"/>
                </a:solidFill>
                <a:latin typeface="Helvetica Neue"/>
                <a:ea typeface="Helvetica Neue"/>
                <a:cs typeface="Helvetica Neue"/>
                <a:sym typeface="Helvetica Neue"/>
              </a:rPr>
              <a:t>Thank you!</a:t>
            </a:r>
            <a:endParaRP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142">
          <a:extLst>
            <a:ext uri="{FF2B5EF4-FFF2-40B4-BE49-F238E27FC236}">
              <a16:creationId xmlns:a16="http://schemas.microsoft.com/office/drawing/2014/main" id="{720E2430-5615-C651-9673-B7783FFA50C8}"/>
            </a:ext>
          </a:extLst>
        </p:cNvPr>
        <p:cNvGrpSpPr/>
        <p:nvPr/>
      </p:nvGrpSpPr>
      <p:grpSpPr>
        <a:xfrm>
          <a:off x="0" y="0"/>
          <a:ext cx="0" cy="0"/>
          <a:chOff x="0" y="0"/>
          <a:chExt cx="0" cy="0"/>
        </a:xfrm>
      </p:grpSpPr>
      <p:pic>
        <p:nvPicPr>
          <p:cNvPr id="143" name="Google Shape;143;p26" title="212644-removebg-preview.png">
            <a:extLst>
              <a:ext uri="{FF2B5EF4-FFF2-40B4-BE49-F238E27FC236}">
                <a16:creationId xmlns:a16="http://schemas.microsoft.com/office/drawing/2014/main" id="{3A6A254E-B273-B0A8-84EF-643911D3EFB7}"/>
              </a:ext>
            </a:extLst>
          </p:cNvPr>
          <p:cNvPicPr preferRelativeResize="0"/>
          <p:nvPr/>
        </p:nvPicPr>
        <p:blipFill rotWithShape="1">
          <a:blip r:embed="rId3">
            <a:alphaModFix/>
          </a:blip>
          <a:srcRect l="51893" r="-23618"/>
          <a:stretch/>
        </p:blipFill>
        <p:spPr>
          <a:xfrm>
            <a:off x="5722325" y="1373575"/>
            <a:ext cx="4462100" cy="3039225"/>
          </a:xfrm>
          <a:prstGeom prst="rect">
            <a:avLst/>
          </a:prstGeom>
          <a:noFill/>
          <a:ln>
            <a:noFill/>
          </a:ln>
        </p:spPr>
      </p:pic>
      <p:sp>
        <p:nvSpPr>
          <p:cNvPr id="144" name="Google Shape;144;p26">
            <a:extLst>
              <a:ext uri="{FF2B5EF4-FFF2-40B4-BE49-F238E27FC236}">
                <a16:creationId xmlns:a16="http://schemas.microsoft.com/office/drawing/2014/main" id="{8182B32B-4F38-B99A-7276-142FDAC998B3}"/>
              </a:ext>
            </a:extLst>
          </p:cNvPr>
          <p:cNvSpPr txBox="1"/>
          <p:nvPr/>
        </p:nvSpPr>
        <p:spPr>
          <a:xfrm>
            <a:off x="106950" y="344375"/>
            <a:ext cx="89301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dirty="0">
                <a:solidFill>
                  <a:srgbClr val="FFFDF2"/>
                </a:solidFill>
                <a:latin typeface="Helvetica Neue"/>
                <a:ea typeface="Helvetica Neue"/>
                <a:cs typeface="Helvetica Neue"/>
                <a:sym typeface="Helvetica Neue"/>
              </a:rPr>
              <a:t>Significance of the Problem</a:t>
            </a:r>
            <a:endParaRPr sz="4000" b="0" i="0" u="none" strike="noStrike" cap="none" dirty="0">
              <a:solidFill>
                <a:srgbClr val="FFFDF2"/>
              </a:solidFill>
              <a:latin typeface="Helvetica Neue"/>
              <a:ea typeface="Helvetica Neue"/>
              <a:cs typeface="Helvetica Neue"/>
              <a:sym typeface="Helvetica Neue"/>
            </a:endParaRPr>
          </a:p>
        </p:txBody>
      </p:sp>
      <p:sp>
        <p:nvSpPr>
          <p:cNvPr id="145" name="Google Shape;145;p26">
            <a:extLst>
              <a:ext uri="{FF2B5EF4-FFF2-40B4-BE49-F238E27FC236}">
                <a16:creationId xmlns:a16="http://schemas.microsoft.com/office/drawing/2014/main" id="{A2FB424C-3F82-D7CE-F18C-C99A532FFBCD}"/>
              </a:ext>
            </a:extLst>
          </p:cNvPr>
          <p:cNvSpPr txBox="1"/>
          <p:nvPr/>
        </p:nvSpPr>
        <p:spPr>
          <a:xfrm>
            <a:off x="106950" y="928600"/>
            <a:ext cx="5539200" cy="3678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400"/>
              </a:spcBef>
              <a:spcAft>
                <a:spcPts val="0"/>
              </a:spcAft>
              <a:buClr>
                <a:srgbClr val="000000"/>
              </a:buClr>
              <a:buSzPts val="1000"/>
              <a:buFont typeface="Arial"/>
              <a:buNone/>
            </a:pPr>
            <a:endParaRPr sz="1000" b="0" i="0" u="none" strike="noStrike" cap="none" dirty="0">
              <a:solidFill>
                <a:srgbClr val="FFFDF2"/>
              </a:solidFill>
              <a:latin typeface="Helvetica Neue"/>
              <a:ea typeface="Helvetica Neue"/>
              <a:cs typeface="Helvetica Neue"/>
              <a:sym typeface="Helvetica Neue"/>
            </a:endParaRPr>
          </a:p>
          <a:p>
            <a:pPr marL="457200" marR="0" lvl="0" indent="-292100" algn="l" rtl="0">
              <a:lnSpc>
                <a:spcPct val="115000"/>
              </a:lnSpc>
              <a:spcBef>
                <a:spcPts val="1200"/>
              </a:spcBef>
              <a:spcAft>
                <a:spcPts val="0"/>
              </a:spcAft>
              <a:buClr>
                <a:srgbClr val="FFFDF2"/>
              </a:buClr>
              <a:buSzPts val="1000"/>
              <a:buFont typeface="Helvetica Neue"/>
              <a:buChar char="●"/>
            </a:pPr>
            <a:r>
              <a:rPr lang="en" sz="1000" b="0" i="0" u="none" strike="noStrike" cap="none" dirty="0">
                <a:solidFill>
                  <a:srgbClr val="FFFDF2"/>
                </a:solidFill>
                <a:latin typeface="Helvetica Neue"/>
                <a:ea typeface="Helvetica Neue"/>
                <a:cs typeface="Helvetica Neue"/>
                <a:sym typeface="Helvetica Neue"/>
              </a:rPr>
              <a:t>Time-Varying Meshes (TVMs) are crucial for applications like AR/VR, digital humans, telepresence, and 3D video streaming — but their large size and dynamic topology make them hard to store and transmit efficiently.</a:t>
            </a:r>
            <a:br>
              <a:rPr lang="en" sz="1000" b="0" i="0" u="none" strike="noStrike" cap="none" dirty="0">
                <a:solidFill>
                  <a:srgbClr val="FFFDF2"/>
                </a:solidFill>
                <a:latin typeface="Helvetica Neue"/>
                <a:ea typeface="Helvetica Neue"/>
                <a:cs typeface="Helvetica Neue"/>
                <a:sym typeface="Helvetica Neue"/>
              </a:rPr>
            </a:br>
            <a:endParaRPr sz="1000" b="0" i="0" u="none" strike="noStrike" cap="none" dirty="0">
              <a:solidFill>
                <a:srgbClr val="FFFDF2"/>
              </a:solidFill>
              <a:latin typeface="Helvetica Neue"/>
              <a:ea typeface="Helvetica Neue"/>
              <a:cs typeface="Helvetica Neue"/>
              <a:sym typeface="Helvetica Neue"/>
            </a:endParaRPr>
          </a:p>
          <a:p>
            <a:pPr marL="457200" marR="0" lvl="0" indent="-292100" algn="l" rtl="0">
              <a:lnSpc>
                <a:spcPct val="115000"/>
              </a:lnSpc>
              <a:spcBef>
                <a:spcPts val="0"/>
              </a:spcBef>
              <a:spcAft>
                <a:spcPts val="0"/>
              </a:spcAft>
              <a:buClr>
                <a:srgbClr val="FFFDF2"/>
              </a:buClr>
              <a:buSzPts val="1000"/>
              <a:buFont typeface="Helvetica Neue"/>
              <a:buChar char="●"/>
            </a:pPr>
            <a:r>
              <a:rPr lang="en" sz="1000" b="0" i="0" u="none" strike="noStrike" cap="none" dirty="0">
                <a:solidFill>
                  <a:srgbClr val="FFFDF2"/>
                </a:solidFill>
                <a:latin typeface="Helvetica Neue"/>
                <a:ea typeface="Helvetica Neue"/>
                <a:cs typeface="Helvetica Neue"/>
                <a:sym typeface="Helvetica Neue"/>
              </a:rPr>
              <a:t>Current compression methods (e.g., Google Draco, V-DMC) often treat each frame independently or rely on weak temporal correlations, leading to suboptimal compression and high decoding times.</a:t>
            </a:r>
            <a:br>
              <a:rPr lang="en" sz="1000" b="0" i="0" u="none" strike="noStrike" cap="none" dirty="0">
                <a:solidFill>
                  <a:srgbClr val="FFFDF2"/>
                </a:solidFill>
                <a:latin typeface="Helvetica Neue"/>
                <a:ea typeface="Helvetica Neue"/>
                <a:cs typeface="Helvetica Neue"/>
                <a:sym typeface="Helvetica Neue"/>
              </a:rPr>
            </a:br>
            <a:endParaRPr sz="1000" b="0" i="0" u="none" strike="noStrike" cap="none" dirty="0">
              <a:solidFill>
                <a:srgbClr val="FFFDF2"/>
              </a:solidFill>
              <a:latin typeface="Helvetica Neue"/>
              <a:ea typeface="Helvetica Neue"/>
              <a:cs typeface="Helvetica Neue"/>
              <a:sym typeface="Helvetica Neue"/>
            </a:endParaRPr>
          </a:p>
          <a:p>
            <a:pPr marL="457200" marR="0" lvl="0" indent="-292100" algn="l" rtl="0">
              <a:lnSpc>
                <a:spcPct val="115000"/>
              </a:lnSpc>
              <a:spcBef>
                <a:spcPts val="0"/>
              </a:spcBef>
              <a:spcAft>
                <a:spcPts val="0"/>
              </a:spcAft>
              <a:buClr>
                <a:srgbClr val="FFFDF2"/>
              </a:buClr>
              <a:buSzPts val="1000"/>
              <a:buFont typeface="Arial"/>
              <a:buChar char="●"/>
            </a:pPr>
            <a:r>
              <a:rPr lang="en" sz="1000" b="0" i="0" u="none" strike="noStrike" cap="none" dirty="0">
                <a:solidFill>
                  <a:srgbClr val="FFFDF2"/>
                </a:solidFill>
                <a:latin typeface="Helvetica Neue"/>
                <a:ea typeface="Helvetica Neue"/>
                <a:cs typeface="Helvetica Neue"/>
                <a:sym typeface="Helvetica Neue"/>
              </a:rPr>
              <a:t>TVMC (Chen et al., MMSys 2025) introduces a novel compression strategy using volume tracking and reference mesh extraction, claiming lower bitrates (4–6 Mbps) and reduced decoding time (by 66.1%).</a:t>
            </a:r>
            <a:br>
              <a:rPr lang="en" sz="1000" b="0" i="0" u="none" strike="noStrike" cap="none" dirty="0">
                <a:solidFill>
                  <a:srgbClr val="FFFDF2"/>
                </a:solidFill>
                <a:latin typeface="Helvetica Neue"/>
                <a:ea typeface="Helvetica Neue"/>
                <a:cs typeface="Helvetica Neue"/>
                <a:sym typeface="Helvetica Neue"/>
              </a:rPr>
            </a:br>
            <a:endParaRPr sz="1000" b="0" i="0" u="none" strike="noStrike" cap="none" dirty="0">
              <a:solidFill>
                <a:srgbClr val="FFFDF2"/>
              </a:solidFill>
              <a:latin typeface="Helvetica Neue"/>
              <a:ea typeface="Helvetica Neue"/>
              <a:cs typeface="Helvetica Neue"/>
              <a:sym typeface="Helvetica Neue"/>
            </a:endParaRPr>
          </a:p>
          <a:p>
            <a:pPr marL="457200" marR="0" lvl="0" indent="-292100" algn="l" rtl="0">
              <a:lnSpc>
                <a:spcPct val="115000"/>
              </a:lnSpc>
              <a:spcBef>
                <a:spcPts val="0"/>
              </a:spcBef>
              <a:spcAft>
                <a:spcPts val="0"/>
              </a:spcAft>
              <a:buClr>
                <a:srgbClr val="FFFDF2"/>
              </a:buClr>
              <a:buSzPts val="1000"/>
              <a:buFont typeface="Helvetica Neue"/>
              <a:buChar char="●"/>
            </a:pPr>
            <a:r>
              <a:rPr lang="en" sz="1000" b="0" i="0" u="none" strike="noStrike" cap="none" dirty="0">
                <a:solidFill>
                  <a:srgbClr val="FFFDF2"/>
                </a:solidFill>
                <a:latin typeface="Helvetica Neue"/>
                <a:ea typeface="Helvetica Neue"/>
                <a:cs typeface="Helvetica Neue"/>
                <a:sym typeface="Helvetica Neue"/>
              </a:rPr>
              <a:t>These advancements could enable real-time, bandwidth-efficient 3D mesh streaming, unlocking smoother XR experiences on limited hardware or networks.</a:t>
            </a:r>
            <a:br>
              <a:rPr lang="en" sz="1000" b="0" i="0" u="none" strike="noStrike" cap="none" dirty="0">
                <a:solidFill>
                  <a:srgbClr val="FFFDF2"/>
                </a:solidFill>
                <a:latin typeface="Helvetica Neue"/>
                <a:ea typeface="Helvetica Neue"/>
                <a:cs typeface="Helvetica Neue"/>
                <a:sym typeface="Helvetica Neue"/>
              </a:rPr>
            </a:br>
            <a:r>
              <a:rPr lang="en" sz="1000" b="0" i="0" u="none" strike="noStrike" cap="none" dirty="0">
                <a:solidFill>
                  <a:srgbClr val="FFFDF2"/>
                </a:solidFill>
                <a:latin typeface="Helvetica Neue"/>
                <a:ea typeface="Helvetica Neue"/>
                <a:cs typeface="Helvetica Neue"/>
                <a:sym typeface="Helvetica Neue"/>
              </a:rPr>
              <a:t>Therefore, it is vital to review and validate the claims in the TVMC paper, as well as to identify any limitations or areas of improvement that could further advance compression techniques and the broader field of dynamic mesh processing.</a:t>
            </a:r>
            <a:br>
              <a:rPr lang="en" sz="1000" b="0" i="0" u="none" strike="noStrike" cap="none" dirty="0">
                <a:solidFill>
                  <a:srgbClr val="FFFDF2"/>
                </a:solidFill>
                <a:latin typeface="Helvetica Neue"/>
                <a:ea typeface="Helvetica Neue"/>
                <a:cs typeface="Helvetica Neue"/>
                <a:sym typeface="Helvetica Neue"/>
              </a:rPr>
            </a:br>
            <a:endParaRPr sz="1000" b="0" i="0" u="none" strike="noStrike" cap="none" dirty="0">
              <a:solidFill>
                <a:srgbClr val="FFFDF2"/>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0501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mt="90000"/>
          </a:blip>
          <a:stretch>
            <a:fillRect/>
          </a:stretch>
        </a:blipFill>
        <a:effectLst/>
      </p:bgPr>
    </p:bg>
    <p:spTree>
      <p:nvGrpSpPr>
        <p:cNvPr id="1" name="Shape 157"/>
        <p:cNvGrpSpPr/>
        <p:nvPr/>
      </p:nvGrpSpPr>
      <p:grpSpPr>
        <a:xfrm>
          <a:off x="0" y="0"/>
          <a:ext cx="0" cy="0"/>
          <a:chOff x="0" y="0"/>
          <a:chExt cx="0" cy="0"/>
        </a:xfrm>
      </p:grpSpPr>
      <p:grpSp>
        <p:nvGrpSpPr>
          <p:cNvPr id="158" name="Google Shape;158;p28"/>
          <p:cNvGrpSpPr/>
          <p:nvPr/>
        </p:nvGrpSpPr>
        <p:grpSpPr>
          <a:xfrm>
            <a:off x="1803341" y="2069110"/>
            <a:ext cx="5537314" cy="1187046"/>
            <a:chOff x="0" y="-28575"/>
            <a:chExt cx="1796138" cy="434975"/>
          </a:xfrm>
        </p:grpSpPr>
        <p:sp>
          <p:nvSpPr>
            <p:cNvPr id="159" name="Google Shape;159;p28"/>
            <p:cNvSpPr/>
            <p:nvPr/>
          </p:nvSpPr>
          <p:spPr>
            <a:xfrm>
              <a:off x="0" y="0"/>
              <a:ext cx="1796138" cy="406400"/>
            </a:xfrm>
            <a:custGeom>
              <a:avLst/>
              <a:gdLst/>
              <a:ahLst/>
              <a:cxnLst/>
              <a:rect l="l" t="t" r="r" b="b"/>
              <a:pathLst>
                <a:path w="1796138" h="406400" extrusionOk="0">
                  <a:moveTo>
                    <a:pt x="1592938" y="0"/>
                  </a:moveTo>
                  <a:cubicBezTo>
                    <a:pt x="1705162" y="0"/>
                    <a:pt x="1796138" y="90976"/>
                    <a:pt x="1796138" y="203200"/>
                  </a:cubicBezTo>
                  <a:cubicBezTo>
                    <a:pt x="1796138" y="315424"/>
                    <a:pt x="1705162" y="406400"/>
                    <a:pt x="159293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57150" cap="sq" cmpd="sng">
              <a:solidFill>
                <a:srgbClr val="FFFDF2"/>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0" name="Google Shape;160;p28"/>
            <p:cNvSpPr txBox="1"/>
            <p:nvPr/>
          </p:nvSpPr>
          <p:spPr>
            <a:xfrm>
              <a:off x="0" y="-28575"/>
              <a:ext cx="1796138" cy="434975"/>
            </a:xfrm>
            <a:prstGeom prst="rect">
              <a:avLst/>
            </a:prstGeom>
            <a:noFill/>
            <a:ln>
              <a:noFill/>
            </a:ln>
          </p:spPr>
          <p:txBody>
            <a:bodyPr spcFirstLastPara="1" wrap="square" lIns="25400" tIns="25400" rIns="25400" bIns="25400" anchor="ctr" anchorCtr="0">
              <a:noAutofit/>
            </a:bodyPr>
            <a:lstStyle/>
            <a:p>
              <a:pPr marL="0" marR="0" lvl="0" indent="0" algn="ctr" rtl="0">
                <a:lnSpc>
                  <a:spcPct val="116666"/>
                </a:lnSpc>
                <a:spcBef>
                  <a:spcPts val="0"/>
                </a:spcBef>
                <a:spcAft>
                  <a:spcPts val="0"/>
                </a:spcAft>
                <a:buClr>
                  <a:srgbClr val="000000"/>
                </a:buClr>
                <a:buSzPts val="900"/>
                <a:buFont typeface="Arial"/>
                <a:buNone/>
              </a:pPr>
              <a:endParaRPr sz="900" b="0" i="0" u="none" strike="noStrike" cap="none" dirty="0">
                <a:solidFill>
                  <a:schemeClr val="dk1"/>
                </a:solidFill>
                <a:latin typeface="Calibri"/>
                <a:ea typeface="Calibri"/>
                <a:cs typeface="Calibri"/>
                <a:sym typeface="Calibri"/>
              </a:endParaRPr>
            </a:p>
          </p:txBody>
        </p:sp>
      </p:grpSp>
      <p:sp>
        <p:nvSpPr>
          <p:cNvPr id="161" name="Google Shape;161;p28"/>
          <p:cNvSpPr txBox="1"/>
          <p:nvPr/>
        </p:nvSpPr>
        <p:spPr>
          <a:xfrm>
            <a:off x="1959298" y="2496486"/>
            <a:ext cx="5225400" cy="457048"/>
          </a:xfrm>
          <a:prstGeom prst="rect">
            <a:avLst/>
          </a:prstGeom>
          <a:noFill/>
          <a:ln>
            <a:noFill/>
          </a:ln>
        </p:spPr>
        <p:txBody>
          <a:bodyPr spcFirstLastPara="1" wrap="square" lIns="0" tIns="0" rIns="0" bIns="0" anchor="t" anchorCtr="0">
            <a:spAutoFit/>
          </a:bodyPr>
          <a:lstStyle/>
          <a:p>
            <a:pPr marL="0" marR="0" lvl="1" indent="0" algn="ctr" rtl="0">
              <a:lnSpc>
                <a:spcPct val="90000"/>
              </a:lnSpc>
              <a:spcBef>
                <a:spcPts val="0"/>
              </a:spcBef>
              <a:spcAft>
                <a:spcPts val="0"/>
              </a:spcAft>
              <a:buClr>
                <a:srgbClr val="000000"/>
              </a:buClr>
              <a:buSzPts val="3300"/>
              <a:buFont typeface="Arial"/>
              <a:buNone/>
            </a:pPr>
            <a:r>
              <a:rPr lang="en-US" sz="3300" b="0" i="0" u="none" strike="noStrike" cap="none" dirty="0">
                <a:solidFill>
                  <a:srgbClr val="FFFDF2"/>
                </a:solidFill>
                <a:latin typeface="Helvetica Neue"/>
                <a:ea typeface="Helvetica Neue"/>
                <a:cs typeface="Helvetica Neue"/>
                <a:sym typeface="Helvetica Neue"/>
              </a:rPr>
              <a:t>Solutions Evaluated</a:t>
            </a:r>
            <a:endParaRPr lang="en-US" sz="700" b="0" i="0" u="none" strike="noStrike" cap="none" dirty="0">
              <a:solidFill>
                <a:srgbClr val="FFFDF2"/>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165">
          <a:extLst>
            <a:ext uri="{FF2B5EF4-FFF2-40B4-BE49-F238E27FC236}">
              <a16:creationId xmlns:a16="http://schemas.microsoft.com/office/drawing/2014/main" id="{A69DB58A-FAFD-E757-65CD-4C33C5660051}"/>
            </a:ext>
          </a:extLst>
        </p:cNvPr>
        <p:cNvGrpSpPr/>
        <p:nvPr/>
      </p:nvGrpSpPr>
      <p:grpSpPr>
        <a:xfrm>
          <a:off x="0" y="0"/>
          <a:ext cx="0" cy="0"/>
          <a:chOff x="0" y="0"/>
          <a:chExt cx="0" cy="0"/>
        </a:xfrm>
      </p:grpSpPr>
      <p:pic>
        <p:nvPicPr>
          <p:cNvPr id="167" name="Google Shape;167;p29" descr="A diagram of a diagram of people&#10;&#10;AI-generated content may be incorrect.">
            <a:extLst>
              <a:ext uri="{FF2B5EF4-FFF2-40B4-BE49-F238E27FC236}">
                <a16:creationId xmlns:a16="http://schemas.microsoft.com/office/drawing/2014/main" id="{104D74AC-FB51-5632-92E3-BB68CD1C659C}"/>
              </a:ext>
            </a:extLst>
          </p:cNvPr>
          <p:cNvPicPr preferRelativeResize="0"/>
          <p:nvPr/>
        </p:nvPicPr>
        <p:blipFill rotWithShape="1">
          <a:blip r:embed="rId3">
            <a:alphaModFix/>
          </a:blip>
          <a:srcRect/>
          <a:stretch/>
        </p:blipFill>
        <p:spPr>
          <a:xfrm>
            <a:off x="5544500" y="1108675"/>
            <a:ext cx="3343200" cy="2382900"/>
          </a:xfrm>
          <a:prstGeom prst="roundRect">
            <a:avLst>
              <a:gd name="adj" fmla="val 8594"/>
            </a:avLst>
          </a:prstGeom>
          <a:solidFill>
            <a:srgbClr val="ECECEC"/>
          </a:solidFill>
          <a:ln>
            <a:noFill/>
          </a:ln>
        </p:spPr>
      </p:pic>
      <p:sp>
        <p:nvSpPr>
          <p:cNvPr id="168" name="Google Shape;168;p29">
            <a:extLst>
              <a:ext uri="{FF2B5EF4-FFF2-40B4-BE49-F238E27FC236}">
                <a16:creationId xmlns:a16="http://schemas.microsoft.com/office/drawing/2014/main" id="{0DE72D60-2AD4-EC28-191B-0C35D5A2AA1D}"/>
              </a:ext>
            </a:extLst>
          </p:cNvPr>
          <p:cNvSpPr txBox="1"/>
          <p:nvPr/>
        </p:nvSpPr>
        <p:spPr>
          <a:xfrm>
            <a:off x="5620050" y="3851075"/>
            <a:ext cx="3343200" cy="68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2"/>
                </a:solidFill>
                <a:latin typeface="Helvetica Neue Light"/>
                <a:ea typeface="Helvetica Neue Light"/>
                <a:cs typeface="Helvetica Neue Light"/>
                <a:sym typeface="Helvetica Neue Light"/>
              </a:rPr>
              <a:t>Figure: Pipeline overview adapted from </a:t>
            </a:r>
            <a:r>
              <a:rPr lang="en" sz="900" i="1">
                <a:solidFill>
                  <a:schemeClr val="lt2"/>
                </a:solidFill>
                <a:latin typeface="Helvetica Neue Light"/>
                <a:ea typeface="Helvetica Neue Light"/>
                <a:cs typeface="Helvetica Neue Light"/>
                <a:sym typeface="Helvetica Neue Light"/>
              </a:rPr>
              <a:t>TVMC: Time-Varying Mesh Compression Using Volume-Tracked Reference Meshes</a:t>
            </a:r>
            <a:r>
              <a:rPr lang="en" sz="900">
                <a:solidFill>
                  <a:schemeClr val="lt2"/>
                </a:solidFill>
                <a:latin typeface="Helvetica Neue Light"/>
                <a:ea typeface="Helvetica Neue Light"/>
                <a:cs typeface="Helvetica Neue Light"/>
                <a:sym typeface="Helvetica Neue Light"/>
              </a:rPr>
              <a:t> by Chen et al.</a:t>
            </a:r>
            <a:endParaRPr sz="900" dirty="0">
              <a:solidFill>
                <a:schemeClr val="lt2"/>
              </a:solidFill>
              <a:latin typeface="Helvetica Neue Light"/>
              <a:ea typeface="Helvetica Neue Light"/>
              <a:cs typeface="Helvetica Neue Light"/>
              <a:sym typeface="Helvetica Neue Light"/>
            </a:endParaRPr>
          </a:p>
        </p:txBody>
      </p:sp>
      <p:sp>
        <p:nvSpPr>
          <p:cNvPr id="2" name="Rectangle 1">
            <a:extLst>
              <a:ext uri="{FF2B5EF4-FFF2-40B4-BE49-F238E27FC236}">
                <a16:creationId xmlns:a16="http://schemas.microsoft.com/office/drawing/2014/main" id="{72996FA7-373B-68A0-C88E-A8CF929AF341}"/>
              </a:ext>
            </a:extLst>
          </p:cNvPr>
          <p:cNvSpPr>
            <a:spLocks noChangeArrowheads="1"/>
          </p:cNvSpPr>
          <p:nvPr/>
        </p:nvSpPr>
        <p:spPr bwMode="auto">
          <a:xfrm>
            <a:off x="54369" y="1108675"/>
            <a:ext cx="536374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Helvetica Neue" panose="020B0604020202020204" charset="0"/>
              </a:rPr>
              <a:t>TVMC (Chen et al., MMSys 2025)</a:t>
            </a:r>
            <a:r>
              <a:rPr kumimoji="0" lang="en-US" altLang="en-US" sz="1000" b="0" i="0" u="none" strike="noStrike" cap="none" normalizeH="0" baseline="0" dirty="0">
                <a:ln>
                  <a:noFill/>
                </a:ln>
                <a:solidFill>
                  <a:schemeClr val="bg1"/>
                </a:solidFill>
                <a:effectLst/>
                <a:latin typeface="Helvetica Neue" panose="020B0604020202020204" charset="0"/>
              </a:rPr>
              <a:t> introduces a new pipeline for compressing </a:t>
            </a:r>
            <a:r>
              <a:rPr kumimoji="0" lang="en-US" altLang="en-US" sz="1000" b="1" i="0" u="none" strike="noStrike" cap="none" normalizeH="0" baseline="0" dirty="0">
                <a:ln>
                  <a:noFill/>
                </a:ln>
                <a:solidFill>
                  <a:schemeClr val="bg1"/>
                </a:solidFill>
                <a:effectLst/>
                <a:latin typeface="Helvetica Neue" panose="020B0604020202020204" charset="0"/>
              </a:rPr>
              <a:t>Time-Varying Meshes (TVMs)</a:t>
            </a:r>
            <a:r>
              <a:rPr kumimoji="0" lang="en-US" altLang="en-US" sz="1000" b="0" i="0" u="none" strike="noStrike" cap="none" normalizeH="0" baseline="0" dirty="0">
                <a:ln>
                  <a:noFill/>
                </a:ln>
                <a:solidFill>
                  <a:schemeClr val="bg1"/>
                </a:solidFill>
                <a:effectLst/>
                <a:latin typeface="Helvetica Neue" panose="020B0604020202020204" charset="0"/>
              </a:rPr>
              <a:t> — which are notoriously difficult due to changing topology, self-contact, and lack of vertex correspondence.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Helvetica Neue" panose="020B0604020202020204" charset="0"/>
              </a:rPr>
              <a:t>ARAP Volume Tracking</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Generates volumetric center trajectories across frames using As-Rigid-As-Possible (ARAP) deformation.</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This provides stable "internal handles" even with changing mesh surface topology.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Helvetica Neue" panose="020B0604020202020204" charset="0"/>
              </a:rPr>
              <a:t>Reference Center Generation (MDS)</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Uses Multidimensional Scaling (MDS) to project center trajectories into a canonical "reference space,"</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ensuring that regions with self-contact are separated.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Helvetica Neue" panose="020B0604020202020204" charset="0"/>
              </a:rPr>
              <a:t>Self-Contact Filtering</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Quantifies self-contact via a novel center affinity metric.</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Frames with high self-contact degree are dropped from reference mesh fusion to avoid distortion.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Helvetica Neue" panose="020B0604020202020204" charset="0"/>
              </a:rPr>
              <a:t>Reference Mesh Extraction</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Deforms low-contact frames into reference space.</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Uses subdivision surface fitting + Poisson reconstruction to produce a clean, self-contact-free reference mesh.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bg1"/>
              </a:solidFill>
              <a:effectLst/>
              <a:latin typeface="Helvetica Neue" panose="020B0604020202020204" charset="0"/>
            </a:endParaRPr>
          </a:p>
        </p:txBody>
      </p:sp>
    </p:spTree>
    <p:extLst>
      <p:ext uri="{BB962C8B-B14F-4D97-AF65-F5344CB8AC3E}">
        <p14:creationId xmlns:p14="http://schemas.microsoft.com/office/powerpoint/2010/main" val="271176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165">
          <a:extLst>
            <a:ext uri="{FF2B5EF4-FFF2-40B4-BE49-F238E27FC236}">
              <a16:creationId xmlns:a16="http://schemas.microsoft.com/office/drawing/2014/main" id="{9DDF2EB6-F1A4-7BC7-3C46-41E024EAD87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738FD923-97BA-379D-DAAF-7792C7DC8306}"/>
              </a:ext>
            </a:extLst>
          </p:cNvPr>
          <p:cNvSpPr>
            <a:spLocks noChangeArrowheads="1"/>
          </p:cNvSpPr>
          <p:nvPr/>
        </p:nvSpPr>
        <p:spPr bwMode="auto">
          <a:xfrm>
            <a:off x="165595" y="574803"/>
            <a:ext cx="5360763"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Helvetica Neue" panose="020B0604020202020204" charset="0"/>
              </a:rPr>
              <a:t>From Deformation to Displacement</a:t>
            </a:r>
            <a:endParaRPr kumimoji="0" lang="en-US" altLang="en-US" sz="1000" b="0" i="0" u="none" strike="noStrike" cap="none" normalizeH="0" baseline="0" dirty="0">
              <a:ln>
                <a:noFill/>
              </a:ln>
              <a:solidFill>
                <a:schemeClr val="bg1"/>
              </a:solidFill>
              <a:effectLst/>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Helvetica Neue" panose="020B0604020202020204" charset="0"/>
              </a:rPr>
              <a:t>5. Center Affinity Deformation (CAD)</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Meshes are reconstructed from the reference mesh using dual quaternion transformations based on the motion of volume centers.</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Unlike traditional embedded deformation, CAD is topology-aware and uses affinity-weighted blending, which helps preserve structure even in complex, self-contact regions.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Helvetica Neue" panose="020B0604020202020204" charset="0"/>
              </a:rPr>
              <a:t>6. Displacement Compression</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The difference between each original frame and its corresponding deformed reference mesh is encoded as a displacement field.</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Displacements are treated as point clouds and compressed using Google Draco.</a:t>
            </a:r>
            <a:br>
              <a:rPr kumimoji="0" lang="en-US" altLang="en-US" sz="1000" b="0" i="0" u="none" strike="noStrike" cap="none" normalizeH="0" baseline="0" dirty="0">
                <a:ln>
                  <a:noFill/>
                </a:ln>
                <a:solidFill>
                  <a:schemeClr val="bg1"/>
                </a:solidFill>
                <a:effectLst/>
                <a:latin typeface="Helvetica Neue" panose="020B0604020202020204" charset="0"/>
              </a:rPr>
            </a:br>
            <a:r>
              <a:rPr kumimoji="0" lang="en-US" altLang="en-US" sz="1000" b="0" i="0" u="none" strike="noStrike" cap="none" normalizeH="0" baseline="0" dirty="0">
                <a:ln>
                  <a:noFill/>
                </a:ln>
                <a:solidFill>
                  <a:schemeClr val="bg1"/>
                </a:solidFill>
                <a:effectLst/>
                <a:latin typeface="Helvetica Neue" panose="020B0604020202020204" charset="0"/>
              </a:rPr>
              <a:t>The reference mesh is separately compressed with Draco using high-quality settings.</a:t>
            </a:r>
          </a:p>
        </p:txBody>
      </p:sp>
      <p:sp>
        <p:nvSpPr>
          <p:cNvPr id="5" name="Rectangle 3">
            <a:extLst>
              <a:ext uri="{FF2B5EF4-FFF2-40B4-BE49-F238E27FC236}">
                <a16:creationId xmlns:a16="http://schemas.microsoft.com/office/drawing/2014/main" id="{D51ECEFF-B2E1-4AEC-B241-19B2C189F16A}"/>
              </a:ext>
            </a:extLst>
          </p:cNvPr>
          <p:cNvSpPr>
            <a:spLocks noChangeArrowheads="1"/>
          </p:cNvSpPr>
          <p:nvPr/>
        </p:nvSpPr>
        <p:spPr bwMode="auto">
          <a:xfrm>
            <a:off x="5699760" y="574803"/>
            <a:ext cx="3010066"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bg1"/>
              </a:solidFill>
              <a:effectLst/>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Helvetica Neue" panose="020B0604020202020204" charset="0"/>
              </a:rPr>
              <a:t>Claimed Advantages</a:t>
            </a:r>
            <a:endParaRPr kumimoji="0" lang="en-US" altLang="en-US" sz="1000" b="0" i="0" u="none" strike="noStrike" cap="none" normalizeH="0" baseline="0" dirty="0">
              <a:ln>
                <a:noFill/>
              </a:ln>
              <a:solidFill>
                <a:schemeClr val="bg1"/>
              </a:solidFill>
              <a:effectLst/>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bg1"/>
                </a:solidFill>
                <a:effectLst/>
                <a:latin typeface="Helvetica Neue" panose="020B0604020202020204" charset="0"/>
              </a:rPr>
              <a:t>Achieves </a:t>
            </a:r>
            <a:r>
              <a:rPr kumimoji="0" lang="en-US" altLang="en-US" sz="1000" b="1" i="0" u="none" strike="noStrike" cap="none" normalizeH="0" baseline="0" dirty="0">
                <a:ln>
                  <a:noFill/>
                </a:ln>
                <a:solidFill>
                  <a:schemeClr val="bg1"/>
                </a:solidFill>
                <a:effectLst/>
                <a:latin typeface="Helvetica Neue" panose="020B0604020202020204" charset="0"/>
              </a:rPr>
              <a:t>4–6 Mbps bitrate</a:t>
            </a:r>
            <a:r>
              <a:rPr kumimoji="0" lang="en-US" altLang="en-US" sz="1000" b="0" i="0" u="none" strike="noStrike" cap="none" normalizeH="0" baseline="0" dirty="0">
                <a:ln>
                  <a:noFill/>
                </a:ln>
                <a:solidFill>
                  <a:schemeClr val="bg1"/>
                </a:solidFill>
                <a:effectLst/>
                <a:latin typeface="Helvetica Neue" panose="020B0604020202020204" charset="0"/>
              </a:rPr>
              <a:t>, outperforming: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bg1"/>
                </a:solidFill>
                <a:effectLst/>
                <a:latin typeface="Helvetica Neue" panose="020B0604020202020204" charset="0"/>
              </a:rPr>
              <a:t>Google Draco (9–12 Mbps)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bg1"/>
                </a:solidFill>
                <a:effectLst/>
                <a:latin typeface="Helvetica Neue" panose="020B0604020202020204" charset="0"/>
              </a:rPr>
              <a:t>V-DMC (10–15 Mbps)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bg1"/>
                </a:solidFill>
                <a:effectLst/>
                <a:latin typeface="Helvetica Neue" panose="020B0604020202020204" charset="0"/>
              </a:rPr>
              <a:t>Offers </a:t>
            </a:r>
            <a:r>
              <a:rPr kumimoji="0" lang="en-US" altLang="en-US" sz="1000" b="1" i="0" u="none" strike="noStrike" cap="none" normalizeH="0" baseline="0" dirty="0">
                <a:ln>
                  <a:noFill/>
                </a:ln>
                <a:solidFill>
                  <a:schemeClr val="bg1"/>
                </a:solidFill>
                <a:effectLst/>
                <a:latin typeface="Helvetica Neue" panose="020B0604020202020204" charset="0"/>
              </a:rPr>
              <a:t>66.1% faster decoding times</a:t>
            </a:r>
            <a:endParaRPr kumimoji="0" lang="en-US" altLang="en-US" sz="1000" b="0" i="0" u="none" strike="noStrike" cap="none" normalizeH="0" baseline="0" dirty="0">
              <a:ln>
                <a:noFill/>
              </a:ln>
              <a:solidFill>
                <a:schemeClr val="bg1"/>
              </a:solidFill>
              <a:effectLst/>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bg1"/>
                </a:solidFill>
                <a:effectLst/>
                <a:latin typeface="Helvetica Neue" panose="020B0604020202020204" charset="0"/>
              </a:rPr>
              <a:t>Can compress </a:t>
            </a:r>
            <a:r>
              <a:rPr kumimoji="0" lang="en-US" altLang="en-US" sz="1000" b="1" i="0" u="none" strike="noStrike" cap="none" normalizeH="0" baseline="0" dirty="0">
                <a:ln>
                  <a:noFill/>
                </a:ln>
                <a:solidFill>
                  <a:schemeClr val="bg1"/>
                </a:solidFill>
                <a:effectLst/>
                <a:latin typeface="Helvetica Neue" panose="020B0604020202020204" charset="0"/>
              </a:rPr>
              <a:t>GoF = 15</a:t>
            </a:r>
            <a:r>
              <a:rPr kumimoji="0" lang="en-US" altLang="en-US" sz="1000" b="0" i="0" u="none" strike="noStrike" cap="none" normalizeH="0" baseline="0" dirty="0">
                <a:ln>
                  <a:noFill/>
                </a:ln>
                <a:solidFill>
                  <a:schemeClr val="bg1"/>
                </a:solidFill>
                <a:effectLst/>
                <a:latin typeface="Helvetica Neue" panose="020B0604020202020204" charset="0"/>
              </a:rPr>
              <a:t> meshes together (compared to 5 in prior methods)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bg1"/>
                </a:solidFill>
                <a:effectLst/>
                <a:latin typeface="Helvetica Neue" panose="020B0604020202020204" charset="0"/>
              </a:rPr>
              <a:t>Maintains better visual quality in challenging regions involving </a:t>
            </a:r>
            <a:r>
              <a:rPr kumimoji="0" lang="en-US" altLang="en-US" sz="1000" b="1" i="0" u="none" strike="noStrike" cap="none" normalizeH="0" baseline="0" dirty="0">
                <a:ln>
                  <a:noFill/>
                </a:ln>
                <a:solidFill>
                  <a:schemeClr val="bg1"/>
                </a:solidFill>
                <a:effectLst/>
                <a:latin typeface="Helvetica Neue" panose="020B0604020202020204" charset="0"/>
              </a:rPr>
              <a:t>self-contact</a:t>
            </a:r>
            <a:r>
              <a:rPr kumimoji="0" lang="en-US" altLang="en-US" sz="1000" b="0" i="0" u="none" strike="noStrike" cap="none" normalizeH="0" baseline="0" dirty="0">
                <a:ln>
                  <a:noFill/>
                </a:ln>
                <a:solidFill>
                  <a:schemeClr val="bg1"/>
                </a:solidFill>
                <a:effectLst/>
                <a:latin typeface="Helvetica Neue" panose="020B0604020202020204" charset="0"/>
              </a:rPr>
              <a:t> (e.g., hands, arms)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bg1"/>
              </a:solidFill>
              <a:effectLst/>
              <a:latin typeface="Helvetica Neue" panose="020B0604020202020204" charset="0"/>
            </a:endParaRPr>
          </a:p>
        </p:txBody>
      </p:sp>
      <p:pic>
        <p:nvPicPr>
          <p:cNvPr id="7" name="Picture 6">
            <a:extLst>
              <a:ext uri="{FF2B5EF4-FFF2-40B4-BE49-F238E27FC236}">
                <a16:creationId xmlns:a16="http://schemas.microsoft.com/office/drawing/2014/main" id="{FA1679AD-BA2C-2A6C-EB6B-845D2ED0FE35}"/>
              </a:ext>
            </a:extLst>
          </p:cNvPr>
          <p:cNvPicPr>
            <a:picLocks noChangeAspect="1"/>
          </p:cNvPicPr>
          <p:nvPr/>
        </p:nvPicPr>
        <p:blipFill>
          <a:blip r:embed="rId3"/>
          <a:stretch>
            <a:fillRect/>
          </a:stretch>
        </p:blipFill>
        <p:spPr>
          <a:xfrm>
            <a:off x="584298" y="2551666"/>
            <a:ext cx="2784007" cy="1880902"/>
          </a:xfrm>
          <a:prstGeom prst="rect">
            <a:avLst/>
          </a:prstGeom>
        </p:spPr>
      </p:pic>
      <p:pic>
        <p:nvPicPr>
          <p:cNvPr id="11" name="Picture 10">
            <a:extLst>
              <a:ext uri="{FF2B5EF4-FFF2-40B4-BE49-F238E27FC236}">
                <a16:creationId xmlns:a16="http://schemas.microsoft.com/office/drawing/2014/main" id="{5CAAEA46-62DF-C87E-CDBF-29D1DB87F593}"/>
              </a:ext>
            </a:extLst>
          </p:cNvPr>
          <p:cNvPicPr>
            <a:picLocks noChangeAspect="1"/>
          </p:cNvPicPr>
          <p:nvPr/>
        </p:nvPicPr>
        <p:blipFill>
          <a:blip r:embed="rId4"/>
          <a:stretch>
            <a:fillRect/>
          </a:stretch>
        </p:blipFill>
        <p:spPr>
          <a:xfrm>
            <a:off x="5662331" y="2497582"/>
            <a:ext cx="3010066" cy="1861912"/>
          </a:xfrm>
          <a:prstGeom prst="rect">
            <a:avLst/>
          </a:prstGeom>
        </p:spPr>
      </p:pic>
      <p:sp>
        <p:nvSpPr>
          <p:cNvPr id="12" name="TextBox 11">
            <a:extLst>
              <a:ext uri="{FF2B5EF4-FFF2-40B4-BE49-F238E27FC236}">
                <a16:creationId xmlns:a16="http://schemas.microsoft.com/office/drawing/2014/main" id="{0625D3C7-1E56-8D7A-F227-0D2366765A36}"/>
              </a:ext>
            </a:extLst>
          </p:cNvPr>
          <p:cNvSpPr txBox="1"/>
          <p:nvPr/>
        </p:nvSpPr>
        <p:spPr>
          <a:xfrm>
            <a:off x="472786" y="4452652"/>
            <a:ext cx="3147385" cy="738664"/>
          </a:xfrm>
          <a:prstGeom prst="rect">
            <a:avLst/>
          </a:prstGeom>
          <a:noFill/>
        </p:spPr>
        <p:txBody>
          <a:bodyPr wrap="square" rtlCol="0">
            <a:spAutoFit/>
          </a:bodyPr>
          <a:lstStyle/>
          <a:p>
            <a:r>
              <a:rPr lang="en-US" sz="600" dirty="0">
                <a:solidFill>
                  <a:schemeClr val="bg1"/>
                </a:solidFill>
                <a:latin typeface="Helvetica Neue" panose="020B0604020202020204" charset="0"/>
              </a:rPr>
              <a:t>Comparison of deformation results for frames with and without self-contact. Left: deformation failure due to fingers and basketball being in contact. Right: clean deformation when objects are separated. TVMC handles such self-contact regions by filtering frames with high distortion potential before reference mesh extraction.</a:t>
            </a:r>
            <a:br>
              <a:rPr lang="en-US" sz="600" dirty="0">
                <a:solidFill>
                  <a:schemeClr val="bg1"/>
                </a:solidFill>
                <a:latin typeface="Helvetica Neue" panose="020B0604020202020204" charset="0"/>
              </a:rPr>
            </a:br>
            <a:r>
              <a:rPr lang="en-US" sz="600" b="1" dirty="0">
                <a:solidFill>
                  <a:schemeClr val="bg1"/>
                </a:solidFill>
                <a:latin typeface="Helvetica Neue" panose="020B0604020202020204" charset="0"/>
              </a:rPr>
              <a:t>Source:</a:t>
            </a:r>
            <a:r>
              <a:rPr lang="en-US" sz="600" dirty="0">
                <a:solidFill>
                  <a:schemeClr val="bg1"/>
                </a:solidFill>
                <a:latin typeface="Helvetica Neue" panose="020B0604020202020204" charset="0"/>
              </a:rPr>
              <a:t> Figure 1 from </a:t>
            </a:r>
            <a:r>
              <a:rPr lang="en-US" sz="600" i="1" dirty="0">
                <a:solidFill>
                  <a:schemeClr val="bg1"/>
                </a:solidFill>
                <a:latin typeface="Helvetica Neue" panose="020B0604020202020204" charset="0"/>
              </a:rPr>
              <a:t>TVMC: Time-Varying Mesh Compression Using Volume-Tracked Reference Meshes</a:t>
            </a:r>
            <a:r>
              <a:rPr lang="en-US" sz="600" dirty="0">
                <a:solidFill>
                  <a:schemeClr val="bg1"/>
                </a:solidFill>
                <a:latin typeface="Helvetica Neue" panose="020B0604020202020204" charset="0"/>
              </a:rPr>
              <a:t>, Chen et al., MMSys 2025.</a:t>
            </a:r>
          </a:p>
          <a:p>
            <a:endParaRPr lang="en-US" sz="600" dirty="0">
              <a:solidFill>
                <a:schemeClr val="bg1"/>
              </a:solidFill>
              <a:latin typeface="Helvetica Neue" panose="020B0604020202020204" charset="0"/>
            </a:endParaRPr>
          </a:p>
        </p:txBody>
      </p:sp>
      <p:sp>
        <p:nvSpPr>
          <p:cNvPr id="13" name="TextBox 12">
            <a:extLst>
              <a:ext uri="{FF2B5EF4-FFF2-40B4-BE49-F238E27FC236}">
                <a16:creationId xmlns:a16="http://schemas.microsoft.com/office/drawing/2014/main" id="{FD7529F6-116C-B35D-335D-CACAFE556EF1}"/>
              </a:ext>
            </a:extLst>
          </p:cNvPr>
          <p:cNvSpPr txBox="1"/>
          <p:nvPr/>
        </p:nvSpPr>
        <p:spPr>
          <a:xfrm>
            <a:off x="5662331" y="4417298"/>
            <a:ext cx="3147385" cy="738664"/>
          </a:xfrm>
          <a:prstGeom prst="rect">
            <a:avLst/>
          </a:prstGeom>
          <a:noFill/>
        </p:spPr>
        <p:txBody>
          <a:bodyPr wrap="square" rtlCol="0">
            <a:spAutoFit/>
          </a:bodyPr>
          <a:lstStyle/>
          <a:p>
            <a:r>
              <a:rPr lang="en-US" sz="600" dirty="0">
                <a:solidFill>
                  <a:schemeClr val="bg1"/>
                </a:solidFill>
                <a:latin typeface="Helvetica Neue" panose="020B0604020202020204" charset="0"/>
              </a:rPr>
              <a:t>Subjective evaluation of volume center density in TVMC. (a, b) show the center visualization and reconstruction result for 1000 centers, while (c, d) show the same for 2000 centers. Increasing the number of centers improves reconstruction quality, especially in high-detail regions like arms and hands.</a:t>
            </a:r>
            <a:br>
              <a:rPr lang="en-US" sz="600" dirty="0">
                <a:solidFill>
                  <a:schemeClr val="bg1"/>
                </a:solidFill>
                <a:latin typeface="Helvetica Neue" panose="020B0604020202020204" charset="0"/>
              </a:rPr>
            </a:br>
            <a:r>
              <a:rPr lang="en-US" sz="600" b="1" dirty="0">
                <a:solidFill>
                  <a:schemeClr val="bg1"/>
                </a:solidFill>
                <a:latin typeface="Helvetica Neue" panose="020B0604020202020204" charset="0"/>
              </a:rPr>
              <a:t>Source:</a:t>
            </a:r>
            <a:r>
              <a:rPr lang="en-US" sz="600" dirty="0">
                <a:solidFill>
                  <a:schemeClr val="bg1"/>
                </a:solidFill>
                <a:latin typeface="Helvetica Neue" panose="020B0604020202020204" charset="0"/>
              </a:rPr>
              <a:t> Adapted from Figure 6 (top row) of </a:t>
            </a:r>
            <a:r>
              <a:rPr lang="en-US" sz="600" i="1" dirty="0">
                <a:solidFill>
                  <a:schemeClr val="bg1"/>
                </a:solidFill>
                <a:latin typeface="Helvetica Neue" panose="020B0604020202020204" charset="0"/>
              </a:rPr>
              <a:t>TVMC: Time-Varying Mesh Compression Using Volume-Tracked Reference Meshes</a:t>
            </a:r>
            <a:r>
              <a:rPr lang="en-US" sz="600" dirty="0">
                <a:solidFill>
                  <a:schemeClr val="bg1"/>
                </a:solidFill>
                <a:latin typeface="Helvetica Neue" panose="020B0604020202020204" charset="0"/>
              </a:rPr>
              <a:t>, Chen et al., MMSys 2025.</a:t>
            </a:r>
          </a:p>
          <a:p>
            <a:endParaRPr lang="en-US" sz="600" dirty="0">
              <a:solidFill>
                <a:schemeClr val="bg1"/>
              </a:solidFill>
              <a:latin typeface="Helvetica Neue" panose="020B0604020202020204" charset="0"/>
            </a:endParaRPr>
          </a:p>
        </p:txBody>
      </p:sp>
    </p:spTree>
    <p:extLst>
      <p:ext uri="{BB962C8B-B14F-4D97-AF65-F5344CB8AC3E}">
        <p14:creationId xmlns:p14="http://schemas.microsoft.com/office/powerpoint/2010/main" val="369271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190"/>
        <p:cNvGrpSpPr/>
        <p:nvPr/>
      </p:nvGrpSpPr>
      <p:grpSpPr>
        <a:xfrm>
          <a:off x="0" y="0"/>
          <a:ext cx="0" cy="0"/>
          <a:chOff x="0" y="0"/>
          <a:chExt cx="0" cy="0"/>
        </a:xfrm>
      </p:grpSpPr>
      <p:pic>
        <p:nvPicPr>
          <p:cNvPr id="191" name="Google Shape;191;p32" title="3gp1w4mj-removebg-preview.png"/>
          <p:cNvPicPr preferRelativeResize="0"/>
          <p:nvPr/>
        </p:nvPicPr>
        <p:blipFill>
          <a:blip r:embed="rId3">
            <a:alphaModFix/>
          </a:blip>
          <a:stretch>
            <a:fillRect/>
          </a:stretch>
        </p:blipFill>
        <p:spPr>
          <a:xfrm>
            <a:off x="4914900" y="1453322"/>
            <a:ext cx="4039529" cy="2944742"/>
          </a:xfrm>
          <a:prstGeom prst="rect">
            <a:avLst/>
          </a:prstGeom>
          <a:noFill/>
          <a:ln>
            <a:noFill/>
          </a:ln>
        </p:spPr>
      </p:pic>
      <p:sp>
        <p:nvSpPr>
          <p:cNvPr id="2" name="Rectangle 1">
            <a:extLst>
              <a:ext uri="{FF2B5EF4-FFF2-40B4-BE49-F238E27FC236}">
                <a16:creationId xmlns:a16="http://schemas.microsoft.com/office/drawing/2014/main" id="{32893DEA-B040-2168-2BBC-6F144D901685}"/>
              </a:ext>
            </a:extLst>
          </p:cNvPr>
          <p:cNvSpPr>
            <a:spLocks noChangeArrowheads="1"/>
          </p:cNvSpPr>
          <p:nvPr/>
        </p:nvSpPr>
        <p:spPr bwMode="auto">
          <a:xfrm>
            <a:off x="82891" y="745436"/>
            <a:ext cx="624078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chemeClr val="bg1"/>
                </a:solidFill>
                <a:effectLst/>
                <a:latin typeface="Helvetica Neue" panose="020B0604020202020204" charset="0"/>
              </a:rPr>
              <a:t>Objective: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chemeClr val="bg1"/>
                </a:solidFill>
                <a:effectLst/>
                <a:latin typeface="Helvetica Neue" panose="020B0604020202020204" charset="0"/>
              </a:rPr>
              <a:t>Validate the reproducibility of the TVMC pipeline by running the authors' released code and evaluating its performance on both the provided and additional datasets.</a:t>
            </a:r>
          </a:p>
        </p:txBody>
      </p:sp>
      <p:sp>
        <p:nvSpPr>
          <p:cNvPr id="4" name="Rectangle 3">
            <a:extLst>
              <a:ext uri="{FF2B5EF4-FFF2-40B4-BE49-F238E27FC236}">
                <a16:creationId xmlns:a16="http://schemas.microsoft.com/office/drawing/2014/main" id="{0CB914F0-7CF8-AABD-D36D-AC99473869B5}"/>
              </a:ext>
            </a:extLst>
          </p:cNvPr>
          <p:cNvSpPr>
            <a:spLocks noChangeArrowheads="1"/>
          </p:cNvSpPr>
          <p:nvPr/>
        </p:nvSpPr>
        <p:spPr bwMode="auto">
          <a:xfrm>
            <a:off x="82891" y="1291203"/>
            <a:ext cx="707134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latin typeface="Helvetica Neu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chemeClr val="bg1"/>
                </a:solidFill>
                <a:effectLst/>
                <a:latin typeface="Helvetica Neue" panose="020B0604020202020204" charset="0"/>
              </a:rPr>
              <a:t>What We Did: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Ran the official TVMC pipeline end-to-end, including: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ARAP volume center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Reference center generation via MDS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Self-contact filtering and mesh deformation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Subdivision surface fitting + Poisson reconstruction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Displacement extraction and compression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Verified output quality and compression performance 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The original dataset provided by the authors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Two additional datasets: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50004_female_chicken_wings (DFAUAST Secuence, high motion)</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50004_shake_arms (DFAUST sequence with occlusion and self-contact)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latin typeface="Helvetica Neue" panose="020B0604020202020204" charset="0"/>
            </a:endParaRPr>
          </a:p>
        </p:txBody>
      </p:sp>
      <p:sp>
        <p:nvSpPr>
          <p:cNvPr id="6" name="Rectangle 5">
            <a:extLst>
              <a:ext uri="{FF2B5EF4-FFF2-40B4-BE49-F238E27FC236}">
                <a16:creationId xmlns:a16="http://schemas.microsoft.com/office/drawing/2014/main" id="{C131998E-70E1-BF86-0797-9FC2C3F4986B}"/>
              </a:ext>
            </a:extLst>
          </p:cNvPr>
          <p:cNvSpPr>
            <a:spLocks noChangeArrowheads="1"/>
          </p:cNvSpPr>
          <p:nvPr/>
        </p:nvSpPr>
        <p:spPr bwMode="auto">
          <a:xfrm>
            <a:off x="151471" y="3537972"/>
            <a:ext cx="525817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solidFill>
                  <a:schemeClr val="bg1"/>
                </a:solidFill>
                <a:effectLst/>
                <a:latin typeface="Helvetica Neue" panose="020B0604020202020204" charset="0"/>
              </a:rPr>
              <a:t>Additional Baseline Comparison: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Applied Google Draco compression independently to each mesh in both test sequences.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Compared TVMC + Draco vs. Draco-only in terms of:</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Bitrate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Decoding time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i="0" u="none" strike="noStrike" cap="none" normalizeH="0" baseline="0" dirty="0">
                <a:ln>
                  <a:noFill/>
                </a:ln>
                <a:solidFill>
                  <a:schemeClr val="bg1"/>
                </a:solidFill>
                <a:effectLst/>
                <a:latin typeface="Helvetica Neue" panose="020B0604020202020204" charset="0"/>
              </a:rPr>
              <a:t>Visual fidelity under motion and self-contact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i="0" u="none" strike="noStrike" cap="none" normalizeH="0" baseline="0" dirty="0">
              <a:ln>
                <a:noFill/>
              </a:ln>
              <a:solidFill>
                <a:schemeClr val="bg1"/>
              </a:solidFill>
              <a:effectLst/>
              <a:latin typeface="Helvetica Neue" panose="020B0604020202020204" charset="0"/>
            </a:endParaRPr>
          </a:p>
        </p:txBody>
      </p:sp>
      <p:sp>
        <p:nvSpPr>
          <p:cNvPr id="10" name="TextBox 9">
            <a:extLst>
              <a:ext uri="{FF2B5EF4-FFF2-40B4-BE49-F238E27FC236}">
                <a16:creationId xmlns:a16="http://schemas.microsoft.com/office/drawing/2014/main" id="{174D3D56-E95A-86C6-F7BA-EB2FEC48A815}"/>
              </a:ext>
            </a:extLst>
          </p:cNvPr>
          <p:cNvSpPr txBox="1"/>
          <p:nvPr/>
        </p:nvSpPr>
        <p:spPr>
          <a:xfrm>
            <a:off x="1455420" y="345326"/>
            <a:ext cx="7002780"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Helvetica Neue" panose="020B0604020202020204" charset="0"/>
              </a:rPr>
              <a:t>Reproducibility Test — Our Implementation and Evaluation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lum/>
            <a:extLst>
              <a:ext uri="{BEBA8EAE-BF5A-486C-A8C5-ECC9F3942E4B}">
                <a14:imgProps xmlns:a14="http://schemas.microsoft.com/office/drawing/2010/main">
                  <a14:imgLayer r:embed="rId4">
                    <a14:imgEffect>
                      <a14:sharpenSoften amount="-50000"/>
                    </a14:imgEffect>
                  </a14:imgLayer>
                </a14:imgProps>
              </a:ext>
            </a:extLst>
          </a:blip>
          <a:srcRect/>
          <a:stretch>
            <a:fillRect t="-9000" b="-9000"/>
          </a:stretch>
        </a:blipFill>
        <a:effectLst/>
      </p:bgPr>
    </p:bg>
    <p:spTree>
      <p:nvGrpSpPr>
        <p:cNvPr id="1" name="Shape 190">
          <a:extLst>
            <a:ext uri="{FF2B5EF4-FFF2-40B4-BE49-F238E27FC236}">
              <a16:creationId xmlns:a16="http://schemas.microsoft.com/office/drawing/2014/main" id="{548D2A0F-3236-6C85-5F28-AB3CA4D30090}"/>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D374634-CF1C-D7FD-4B73-EAC9D6AC1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99CC433-D1AD-BD23-0E3C-74079022D4AF}"/>
              </a:ext>
            </a:extLst>
          </p:cNvPr>
          <p:cNvSpPr txBox="1"/>
          <p:nvPr/>
        </p:nvSpPr>
        <p:spPr>
          <a:xfrm>
            <a:off x="1571623" y="1717450"/>
            <a:ext cx="6219362" cy="1708599"/>
          </a:xfrm>
          <a:prstGeom prst="rect">
            <a:avLst/>
          </a:prstGeom>
        </p:spPr>
        <p:txBody>
          <a:bodyPr vert="horz" lIns="91440" tIns="45720" rIns="91440" bIns="45720" rtlCol="0" anchor="ctr">
            <a:noAutofit/>
          </a:bodyPr>
          <a:lstStyle/>
          <a:p>
            <a:pPr marL="0" marR="0" lvl="0" indent="0" algn="ctr" fontAlgn="base">
              <a:lnSpc>
                <a:spcPct val="90000"/>
              </a:lnSpc>
              <a:spcBef>
                <a:spcPct val="0"/>
              </a:spcBef>
              <a:spcAft>
                <a:spcPts val="600"/>
              </a:spcAft>
              <a:buClrTx/>
              <a:buSzTx/>
              <a:tabLst/>
            </a:pPr>
            <a:r>
              <a:rPr lang="en-US" altLang="en-US" sz="6000" b="1" kern="1200" dirty="0">
                <a:solidFill>
                  <a:schemeClr val="bg1"/>
                </a:solidFill>
                <a:latin typeface="Helvetica Neue" panose="020B0604020202020204" charset="0"/>
                <a:ea typeface="+mj-ea"/>
                <a:cs typeface="+mj-cs"/>
              </a:rPr>
              <a:t>Results</a:t>
            </a:r>
            <a:endParaRPr kumimoji="0" lang="en-US" altLang="en-US" sz="6000" b="1" i="0" u="none" strike="noStrike" kern="1200" cap="none" normalizeH="0" baseline="0" dirty="0">
              <a:ln>
                <a:noFill/>
              </a:ln>
              <a:solidFill>
                <a:schemeClr val="bg1"/>
              </a:solidFill>
              <a:effectLst/>
              <a:latin typeface="Helvetica Neue" panose="020B0604020202020204" charset="0"/>
              <a:ea typeface="+mj-ea"/>
              <a:cs typeface="+mj-cs"/>
            </a:endParaRPr>
          </a:p>
        </p:txBody>
      </p:sp>
    </p:spTree>
    <p:extLst>
      <p:ext uri="{BB962C8B-B14F-4D97-AF65-F5344CB8AC3E}">
        <p14:creationId xmlns:p14="http://schemas.microsoft.com/office/powerpoint/2010/main" val="360761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814"/>
        </a:solidFill>
        <a:effectLst/>
      </p:bgPr>
    </p:bg>
    <p:spTree>
      <p:nvGrpSpPr>
        <p:cNvPr id="1" name="Shape 190">
          <a:extLst>
            <a:ext uri="{FF2B5EF4-FFF2-40B4-BE49-F238E27FC236}">
              <a16:creationId xmlns:a16="http://schemas.microsoft.com/office/drawing/2014/main" id="{1DBD6627-7E09-438A-DA5B-82790E3F4888}"/>
            </a:ext>
          </a:extLst>
        </p:cNvPr>
        <p:cNvGrpSpPr/>
        <p:nvPr/>
      </p:nvGrpSpPr>
      <p:grpSpPr>
        <a:xfrm>
          <a:off x="0" y="0"/>
          <a:ext cx="0" cy="0"/>
          <a:chOff x="0" y="0"/>
          <a:chExt cx="0" cy="0"/>
        </a:xfrm>
      </p:grpSpPr>
      <p:pic>
        <p:nvPicPr>
          <p:cNvPr id="5" name="Picture 4" descr="A graph of a moving part and static parts&#10;&#10;AI-generated content may be incorrect.">
            <a:extLst>
              <a:ext uri="{FF2B5EF4-FFF2-40B4-BE49-F238E27FC236}">
                <a16:creationId xmlns:a16="http://schemas.microsoft.com/office/drawing/2014/main" id="{15F4DB2C-2541-E857-4B66-8AD25886D546}"/>
              </a:ext>
            </a:extLst>
          </p:cNvPr>
          <p:cNvPicPr>
            <a:picLocks noChangeAspect="1"/>
          </p:cNvPicPr>
          <p:nvPr/>
        </p:nvPicPr>
        <p:blipFill>
          <a:blip r:embed="rId3"/>
          <a:stretch>
            <a:fillRect/>
          </a:stretch>
        </p:blipFill>
        <p:spPr>
          <a:xfrm>
            <a:off x="363474" y="1336255"/>
            <a:ext cx="2637839" cy="2466379"/>
          </a:xfrm>
          <a:prstGeom prst="roundRect">
            <a:avLst>
              <a:gd name="adj" fmla="val 8594"/>
            </a:avLst>
          </a:prstGeom>
          <a:solidFill>
            <a:srgbClr val="FFFFFF">
              <a:shade val="85000"/>
            </a:srgbClr>
          </a:solidFill>
          <a:ln>
            <a:noFill/>
          </a:ln>
          <a:effectLst/>
        </p:spPr>
      </p:pic>
      <p:cxnSp>
        <p:nvCxnSpPr>
          <p:cNvPr id="43" name="Straight Connector 42">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4200" y="1180415"/>
            <a:ext cx="0" cy="278267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descr="A graph with different colored lines&#10;&#10;AI-generated content may be incorrect.">
            <a:extLst>
              <a:ext uri="{FF2B5EF4-FFF2-40B4-BE49-F238E27FC236}">
                <a16:creationId xmlns:a16="http://schemas.microsoft.com/office/drawing/2014/main" id="{891A98F9-469B-FAE8-F680-FA7B56365E86}"/>
              </a:ext>
            </a:extLst>
          </p:cNvPr>
          <p:cNvPicPr>
            <a:picLocks noChangeAspect="1"/>
          </p:cNvPicPr>
          <p:nvPr/>
        </p:nvPicPr>
        <p:blipFill>
          <a:blip r:embed="rId4"/>
          <a:stretch>
            <a:fillRect/>
          </a:stretch>
        </p:blipFill>
        <p:spPr>
          <a:xfrm>
            <a:off x="3233007" y="1912824"/>
            <a:ext cx="2653008" cy="1313241"/>
          </a:xfrm>
          <a:prstGeom prst="roundRect">
            <a:avLst>
              <a:gd name="adj" fmla="val 8594"/>
            </a:avLst>
          </a:prstGeom>
          <a:solidFill>
            <a:srgbClr val="FFFFFF">
              <a:shade val="85000"/>
            </a:srgbClr>
          </a:solidFill>
          <a:ln>
            <a:noFill/>
          </a:ln>
          <a:effectLst/>
        </p:spPr>
      </p:pic>
      <p:cxnSp>
        <p:nvCxnSpPr>
          <p:cNvPr id="45" name="Straight Connector 4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96940" y="1180415"/>
            <a:ext cx="0" cy="278267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 name="Picture 19" descr="A graph of a moving part and static parts&#10;&#10;AI-generated content may be incorrect.">
            <a:extLst>
              <a:ext uri="{FF2B5EF4-FFF2-40B4-BE49-F238E27FC236}">
                <a16:creationId xmlns:a16="http://schemas.microsoft.com/office/drawing/2014/main" id="{6F5CF6F1-466B-B58E-D03E-BE37F2388946}"/>
              </a:ext>
            </a:extLst>
          </p:cNvPr>
          <p:cNvPicPr>
            <a:picLocks noChangeAspect="1"/>
          </p:cNvPicPr>
          <p:nvPr/>
        </p:nvPicPr>
        <p:blipFill>
          <a:blip r:embed="rId5"/>
          <a:stretch>
            <a:fillRect/>
          </a:stretch>
        </p:blipFill>
        <p:spPr>
          <a:xfrm>
            <a:off x="6121752" y="1336256"/>
            <a:ext cx="2637840" cy="2466380"/>
          </a:xfrm>
          <a:prstGeom prst="roundRect">
            <a:avLst>
              <a:gd name="adj" fmla="val 8594"/>
            </a:avLst>
          </a:prstGeom>
          <a:solidFill>
            <a:srgbClr val="FFFFFF">
              <a:shade val="85000"/>
            </a:srgbClr>
          </a:solidFill>
          <a:ln>
            <a:noFill/>
          </a:ln>
          <a:effectLst/>
        </p:spPr>
      </p:pic>
      <p:sp>
        <p:nvSpPr>
          <p:cNvPr id="21" name="TextBox 20">
            <a:extLst>
              <a:ext uri="{FF2B5EF4-FFF2-40B4-BE49-F238E27FC236}">
                <a16:creationId xmlns:a16="http://schemas.microsoft.com/office/drawing/2014/main" id="{09AA47AA-9F96-9D53-93B8-E4097DF6E4BF}"/>
              </a:ext>
            </a:extLst>
          </p:cNvPr>
          <p:cNvSpPr txBox="1"/>
          <p:nvPr/>
        </p:nvSpPr>
        <p:spPr>
          <a:xfrm>
            <a:off x="565368" y="3870960"/>
            <a:ext cx="1972092" cy="1077218"/>
          </a:xfrm>
          <a:prstGeom prst="rect">
            <a:avLst/>
          </a:prstGeom>
          <a:noFill/>
        </p:spPr>
        <p:txBody>
          <a:bodyPr wrap="square" rtlCol="0">
            <a:spAutoFit/>
          </a:bodyPr>
          <a:lstStyle/>
          <a:p>
            <a:r>
              <a:rPr lang="en-US" sz="800" dirty="0">
                <a:solidFill>
                  <a:schemeClr val="bg1"/>
                </a:solidFill>
                <a:latin typeface="Helvetica Neue" panose="020B0604020202020204" charset="0"/>
              </a:rPr>
              <a:t>Cumulative distribution of deformation distances for static and moving parts for basketball player mesh sequence. TVMC yields significantly lower deformation in static regions while accommodating flexibility in dynamic areas, highlighting the effectiveness of center-affinity deformation.</a:t>
            </a:r>
          </a:p>
        </p:txBody>
      </p:sp>
      <p:sp>
        <p:nvSpPr>
          <p:cNvPr id="23" name="TextBox 22">
            <a:extLst>
              <a:ext uri="{FF2B5EF4-FFF2-40B4-BE49-F238E27FC236}">
                <a16:creationId xmlns:a16="http://schemas.microsoft.com/office/drawing/2014/main" id="{2763DBC3-1478-BBCE-E951-E787C15F881B}"/>
              </a:ext>
            </a:extLst>
          </p:cNvPr>
          <p:cNvSpPr txBox="1"/>
          <p:nvPr/>
        </p:nvSpPr>
        <p:spPr>
          <a:xfrm>
            <a:off x="6423659" y="3870960"/>
            <a:ext cx="2217419" cy="830997"/>
          </a:xfrm>
          <a:prstGeom prst="rect">
            <a:avLst/>
          </a:prstGeom>
          <a:noFill/>
        </p:spPr>
        <p:txBody>
          <a:bodyPr wrap="square">
            <a:spAutoFit/>
          </a:bodyPr>
          <a:lstStyle/>
          <a:p>
            <a:r>
              <a:rPr lang="en-US" sz="800" dirty="0">
                <a:solidFill>
                  <a:schemeClr val="bg1"/>
                </a:solidFill>
                <a:latin typeface="Helvetica Neue" panose="020B0604020202020204" charset="0"/>
              </a:rPr>
              <a:t>CDF plot of deformation distances for static vs. moving regions in the "Thomas" sequence. TVMC maintains low deformation for static parts, demonstrating stability, while accommodating broader variations in dynamic segments.</a:t>
            </a:r>
          </a:p>
        </p:txBody>
      </p:sp>
      <p:sp>
        <p:nvSpPr>
          <p:cNvPr id="26" name="TextBox 25">
            <a:extLst>
              <a:ext uri="{FF2B5EF4-FFF2-40B4-BE49-F238E27FC236}">
                <a16:creationId xmlns:a16="http://schemas.microsoft.com/office/drawing/2014/main" id="{B8B83C8E-319B-150C-EF9A-F765BAEA64C2}"/>
              </a:ext>
            </a:extLst>
          </p:cNvPr>
          <p:cNvSpPr txBox="1"/>
          <p:nvPr/>
        </p:nvSpPr>
        <p:spPr>
          <a:xfrm>
            <a:off x="3124200" y="3482855"/>
            <a:ext cx="2712718" cy="707886"/>
          </a:xfrm>
          <a:prstGeom prst="rect">
            <a:avLst/>
          </a:prstGeom>
          <a:noFill/>
        </p:spPr>
        <p:txBody>
          <a:bodyPr wrap="square">
            <a:spAutoFit/>
          </a:bodyPr>
          <a:lstStyle/>
          <a:p>
            <a:r>
              <a:rPr lang="en-US" sz="800" dirty="0">
                <a:solidFill>
                  <a:schemeClr val="bg1"/>
                </a:solidFill>
                <a:latin typeface="Helvetica Neue" panose="020B0604020202020204" charset="0"/>
              </a:rPr>
              <a:t>Rate-distortion (RD) performance on the </a:t>
            </a:r>
            <a:r>
              <a:rPr lang="en-US" sz="800" i="1" dirty="0">
                <a:solidFill>
                  <a:schemeClr val="bg1"/>
                </a:solidFill>
                <a:latin typeface="Helvetica Neue" panose="020B0604020202020204" charset="0"/>
              </a:rPr>
              <a:t>Dancer</a:t>
            </a:r>
            <a:r>
              <a:rPr lang="en-US" sz="800" dirty="0">
                <a:solidFill>
                  <a:schemeClr val="bg1"/>
                </a:solidFill>
                <a:latin typeface="Helvetica Neue" panose="020B0604020202020204" charset="0"/>
              </a:rPr>
              <a:t> sequence across different Group-of-Frames (GoF) sizes.</a:t>
            </a:r>
            <a:br>
              <a:rPr lang="en-US" sz="800" dirty="0">
                <a:solidFill>
                  <a:schemeClr val="bg1"/>
                </a:solidFill>
                <a:latin typeface="Helvetica Neue" panose="020B0604020202020204" charset="0"/>
              </a:rPr>
            </a:br>
            <a:r>
              <a:rPr lang="en-US" sz="800" dirty="0">
                <a:solidFill>
                  <a:schemeClr val="bg1"/>
                </a:solidFill>
                <a:latin typeface="Helvetica Neue" panose="020B0604020202020204" charset="0"/>
              </a:rPr>
              <a:t>Larger GoFs (e.g., 15) maintain similar or better D2-PSNR at lower bitrates, showing improved compression efficiency.</a:t>
            </a:r>
          </a:p>
        </p:txBody>
      </p:sp>
      <p:sp>
        <p:nvSpPr>
          <p:cNvPr id="30" name="TextBox 29">
            <a:extLst>
              <a:ext uri="{FF2B5EF4-FFF2-40B4-BE49-F238E27FC236}">
                <a16:creationId xmlns:a16="http://schemas.microsoft.com/office/drawing/2014/main" id="{59482AAB-7F0E-D718-943F-F46391DD1835}"/>
              </a:ext>
            </a:extLst>
          </p:cNvPr>
          <p:cNvSpPr txBox="1"/>
          <p:nvPr/>
        </p:nvSpPr>
        <p:spPr>
          <a:xfrm>
            <a:off x="838201" y="376863"/>
            <a:ext cx="7802877" cy="553998"/>
          </a:xfrm>
          <a:prstGeom prst="rect">
            <a:avLst/>
          </a:prstGeom>
          <a:noFill/>
        </p:spPr>
        <p:txBody>
          <a:bodyPr wrap="square">
            <a:spAutoFit/>
          </a:bodyPr>
          <a:lstStyle/>
          <a:p>
            <a:r>
              <a:rPr lang="en-US" sz="1000" dirty="0">
                <a:solidFill>
                  <a:schemeClr val="bg1"/>
                </a:solidFill>
                <a:latin typeface="Helvetica Neue" panose="020B0604020202020204" charset="0"/>
              </a:rPr>
              <a:t>We re-ran the original TVMC code and successfully reproduced key quantitative results from the paper. The plots above — including deformation distance CDFs (Basketball, Thomas) and D2-PSNR vs. bitrate curves (Dancer) — closely match the published figures, validating the implementation and demonstrating the reproducibility of the authors’ claims.</a:t>
            </a:r>
          </a:p>
        </p:txBody>
      </p:sp>
    </p:spTree>
    <p:extLst>
      <p:ext uri="{BB962C8B-B14F-4D97-AF65-F5344CB8AC3E}">
        <p14:creationId xmlns:p14="http://schemas.microsoft.com/office/powerpoint/2010/main" val="239368121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3104</Words>
  <Application>Microsoft Office PowerPoint</Application>
  <PresentationFormat>On-screen Show (16:9)</PresentationFormat>
  <Paragraphs>176</Paragraphs>
  <Slides>21</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Helvetica Neue</vt:lpstr>
      <vt:lpstr>Aptos Narrow</vt:lpstr>
      <vt:lpstr>Arial</vt:lpstr>
      <vt:lpstr>Helvetica Neue Light</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Satrajit</dc:creator>
  <cp:lastModifiedBy>Satrajit Ghosh</cp:lastModifiedBy>
  <cp:revision>1</cp:revision>
  <dcterms:modified xsi:type="dcterms:W3CDTF">2025-04-25T22:49:10Z</dcterms:modified>
</cp:coreProperties>
</file>